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5143500"/>
  <p:notesSz cx="5143500" cy="9144000"/>
  <p:embeddedFontLst>
    <p:embeddedFont>
      <p:font typeface="PingFang SC" panose="020B0400000000000000" pitchFamily="34" charset="-122"/>
      <p:regular r:id="rId22"/>
    </p:embeddedFont>
    <p:embeddedFont>
      <p:font typeface="PingFang SC" panose="020B0400000000000000" pitchFamily="34" charset="-120"/>
      <p:regular r:id="rId23"/>
    </p:embeddedFont>
    <p:embeddedFont>
      <p:font typeface="DejaVu Math TeX Gyre" panose="02000503000000000000" charset="0"/>
      <p:regular r:id="rId2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4" Type="http://schemas.openxmlformats.org/officeDocument/2006/relationships/font" Target="fonts/font3.fntdata"/><Relationship Id="rId23" Type="http://schemas.openxmlformats.org/officeDocument/2006/relationships/font" Target="fonts/font2.fntdata"/><Relationship Id="rId22" Type="http://schemas.openxmlformats.org/officeDocument/2006/relationships/font" Target="fonts/font1.fntdata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4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82880" y="182880"/>
            <a:ext cx="2377440" cy="2377440"/>
          </a:xfrm>
          <a:prstGeom prst="ellipse">
            <a:avLst/>
          </a:prstGeom>
          <a:solidFill>
            <a:srgbClr val="0E5A8A">
              <a:alpha val="15000"/>
            </a:srgbClr>
          </a:solidFill>
        </p:spPr>
      </p:sp>
      <p:sp>
        <p:nvSpPr>
          <p:cNvPr id="3" name="Shape 1"/>
          <p:cNvSpPr/>
          <p:nvPr/>
        </p:nvSpPr>
        <p:spPr>
          <a:xfrm>
            <a:off x="6766560" y="2743200"/>
            <a:ext cx="2194560" cy="2194560"/>
          </a:xfrm>
          <a:prstGeom prst="ellipse">
            <a:avLst/>
          </a:prstGeom>
          <a:solidFill>
            <a:srgbClr val="1C7293">
              <a:alpha val="14000"/>
            </a:srgbClr>
          </a:solidFill>
        </p:spPr>
      </p:sp>
      <p:sp>
        <p:nvSpPr>
          <p:cNvPr id="4" name="Text 2"/>
          <p:cNvSpPr/>
          <p:nvPr/>
        </p:nvSpPr>
        <p:spPr>
          <a:xfrm>
            <a:off x="457200" y="411480"/>
            <a:ext cx="8229600" cy="36576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zh-CN" altLang="en-US" sz="1300" kern="0" spc="100" dirty="0">
                <a:solidFill>
                  <a:srgbClr val="9FB8C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物理竞赛</a:t>
            </a:r>
            <a:endParaRPr lang="zh-CN" altLang="en-US" sz="1300" kern="0" spc="100" dirty="0">
              <a:solidFill>
                <a:srgbClr val="9FB8CC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960120"/>
            <a:ext cx="7863840" cy="132588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2800" b="1" kern="0" spc="160" dirty="0">
                <a:solidFill>
                  <a:srgbClr val="FFFFFF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基于光杠杆放大的</a:t>
            </a:r>
            <a:endParaRPr lang="en-US" sz="2800" dirty="0"/>
          </a:p>
          <a:p>
            <a:pPr marL="0" indent="0" algn="ctr">
              <a:buNone/>
            </a:pPr>
            <a:r>
              <a:rPr lang="en-US" sz="2800" b="1" kern="0" spc="160" dirty="0">
                <a:solidFill>
                  <a:srgbClr val="FFFFFF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微弱电信号测量系统设计与实现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822960" y="2304288"/>
            <a:ext cx="7498080" cy="73152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1150" i="1" kern="0" spc="30" dirty="0">
                <a:solidFill>
                  <a:srgbClr val="38BDF8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Design and Implementation of a Weak Electrical Signal Measurement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i="1" kern="0" spc="30" dirty="0">
                <a:solidFill>
                  <a:srgbClr val="38BDF8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System Based on Optical Lever Amplification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977640" y="3154680"/>
            <a:ext cx="1188720" cy="32004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8" name="Text 6"/>
          <p:cNvSpPr/>
          <p:nvPr/>
        </p:nvSpPr>
        <p:spPr>
          <a:xfrm>
            <a:off x="457200" y="3383280"/>
            <a:ext cx="8229600" cy="32004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陈梓睿 · 肖晓和 · 任金棚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3730752"/>
            <a:ext cx="8229600" cy="32004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zh-CN" altLang="en-US" sz="130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北方工业大学</a:t>
            </a:r>
            <a:r>
              <a:rPr lang="en-US" altLang="zh-CN" sz="130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</a:t>
            </a:r>
            <a:r>
              <a:rPr lang="zh-CN" altLang="en-US" sz="130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人工智能与计算机学院</a:t>
            </a:r>
            <a:r>
              <a:rPr lang="en-US" altLang="zh-CN" sz="130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 </a:t>
            </a:r>
            <a:r>
              <a:rPr lang="en-US" sz="130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通信工程25-1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4114800"/>
            <a:ext cx="8229600" cy="32004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9FB8C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2026年8月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E5A8A"/>
          </a:solidFill>
        </p:spPr>
      </p:sp>
      <p:sp>
        <p:nvSpPr>
          <p:cNvPr id="3" name="Shape 1"/>
          <p:cNvSpPr/>
          <p:nvPr/>
        </p:nvSpPr>
        <p:spPr>
          <a:xfrm>
            <a:off x="457200" y="182880"/>
            <a:ext cx="566928" cy="310896"/>
          </a:xfrm>
          <a:prstGeom prst="roundRect">
            <a:avLst>
              <a:gd name="adj" fmla="val 17647"/>
            </a:avLst>
          </a:prstGeom>
          <a:solidFill>
            <a:srgbClr val="0E5A8A"/>
          </a:solidFill>
        </p:spPr>
      </p:sp>
      <p:sp>
        <p:nvSpPr>
          <p:cNvPr id="4" name="Text 2"/>
          <p:cNvSpPr/>
          <p:nvPr/>
        </p:nvSpPr>
        <p:spPr>
          <a:xfrm>
            <a:off x="457200" y="182880"/>
            <a:ext cx="56692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04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133856" y="118872"/>
            <a:ext cx="6766560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kern="0" spc="120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系统标定与量化模型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33856" y="530352"/>
            <a:ext cx="67665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专用标定模块：PWM 注入 + 硬件复用自动标定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503920" y="473659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10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1115568"/>
            <a:ext cx="402336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21792" y="1207008"/>
            <a:ext cx="3694176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标定原理：电流采集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21792" y="1517904"/>
            <a:ext cx="369417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E5A8A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I = V_Rs / R_s（欧姆定律）</a:t>
            </a:r>
            <a:endParaRPr lang="en-US" sz="1200" b="1" dirty="0">
              <a:solidFill>
                <a:srgbClr val="0E5A8A"/>
              </a:solidFill>
              <a:latin typeface="Georgia" panose="02040502050405090303" pitchFamily="34" charset="0"/>
              <a:ea typeface="Georgia" panose="02040502050405090303" pitchFamily="34" charset="-122"/>
              <a:cs typeface="Georgia" panose="02040502050405090303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21792" y="1810512"/>
            <a:ext cx="3694176" cy="56692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偏转线圈回路串联精密采样电阻，通过 ADC 测量采样电阻两端电压，获取实际工作电流作为标定参考。</a:t>
            </a:r>
            <a:endParaRPr lang="en-US" sz="1000" dirty="0">
              <a:solidFill>
                <a:srgbClr val="1E293B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57200" y="2569083"/>
            <a:ext cx="402336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21792" y="2660523"/>
            <a:ext cx="3694176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转换系数标定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21792" y="2971419"/>
            <a:ext cx="369417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E5A8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PWM 占空比 → 多组 (I, P) → 最小二乘</a:t>
            </a:r>
            <a:endParaRPr lang="en-US" sz="1050" b="1" dirty="0">
              <a:solidFill>
                <a:srgbClr val="0E5A8A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21792" y="3264027"/>
            <a:ext cx="3694176" cy="56692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Arduino 输出不同占空比 PWM 驱动，改变线圈电流；同步采集 PSD 输出计算 P，求解转换系数 C 与零点偏移量 b。</a:t>
            </a:r>
            <a:endParaRPr lang="en-US" sz="1000" dirty="0">
              <a:solidFill>
                <a:srgbClr val="1E293B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57200" y="3976878"/>
            <a:ext cx="4023360" cy="841248"/>
          </a:xfrm>
          <a:prstGeom prst="roundRect">
            <a:avLst>
              <a:gd name="adj" fmla="val 8696"/>
            </a:avLst>
          </a:prstGeom>
          <a:solidFill>
            <a:srgbClr val="0B2447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21792" y="4050030"/>
            <a:ext cx="3694176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硬件复用 · 自动化标定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21792" y="4306062"/>
            <a:ext cx="369417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lnSpcReduction="20000"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38BDF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电流输出程序 + 转换系数计算程序协同；每 100 组数据平均输出推荐标定值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21792" y="4580382"/>
            <a:ext cx="3694176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仅切换 Arduino 程序即可完成标定 ↔ 测量模式转换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663440" y="1115568"/>
            <a:ext cx="402336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828032" y="1207008"/>
            <a:ext cx="369417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综合校准与线性度验证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828032" y="1481328"/>
            <a:ext cx="3694176" cy="43891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先调光路使无输入光斑居中（统一零点）；多输入点对比修正；绘制输入—输出曲线分析偏差与线性特性。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663440" y="2129155"/>
            <a:ext cx="4023360" cy="2652395"/>
          </a:xfrm>
          <a:prstGeom prst="roundRect">
            <a:avLst>
              <a:gd name="adj" fmla="val 6349"/>
            </a:avLst>
          </a:prstGeom>
          <a:solidFill>
            <a:srgbClr val="F4F8FB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4754880" y="2221611"/>
            <a:ext cx="201168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标定模块接线示意图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6693535" y="2220976"/>
            <a:ext cx="182880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标定模块</a:t>
            </a:r>
            <a:r>
              <a:rPr lang="zh-CN" altLang="en-US" sz="8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转换系数</a:t>
            </a:r>
            <a:r>
              <a:rPr lang="zh-CN" altLang="en-US" sz="8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计算程序</a:t>
            </a:r>
            <a:endParaRPr lang="zh-CN" altLang="en-US" sz="850" b="1" dirty="0">
              <a:solidFill>
                <a:srgbClr val="0B2447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pic>
        <p:nvPicPr>
          <p:cNvPr id="29" name="图片 15" descr="标定模块电路原理图_bb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54880" y="2484755"/>
            <a:ext cx="1645285" cy="887095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4725670" y="3453511"/>
            <a:ext cx="201168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p>
            <a:pPr marL="0" indent="0">
              <a:buNone/>
            </a:pPr>
            <a:r>
              <a:rPr lang="en-US" sz="8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标定模块</a:t>
            </a:r>
            <a:r>
              <a:rPr lang="zh-CN" altLang="en-US" sz="8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电路</a:t>
            </a:r>
            <a:r>
              <a:rPr lang="zh-CN" altLang="en-US" sz="8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原理图</a:t>
            </a:r>
            <a:endParaRPr lang="zh-CN" altLang="en-US" sz="850" b="1" dirty="0">
              <a:solidFill>
                <a:srgbClr val="0B2447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pic>
        <p:nvPicPr>
          <p:cNvPr id="31" name="图片 16" descr="标定模块电路原理图_sch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0" y="3728720"/>
            <a:ext cx="1635760" cy="963930"/>
          </a:xfrm>
          <a:prstGeom prst="rect">
            <a:avLst/>
          </a:prstGeom>
        </p:spPr>
      </p:pic>
      <p:pic>
        <p:nvPicPr>
          <p:cNvPr id="32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9570" y="2440305"/>
            <a:ext cx="1566545" cy="2268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E5A8A"/>
          </a:solidFill>
        </p:spPr>
      </p:sp>
      <p:sp>
        <p:nvSpPr>
          <p:cNvPr id="3" name="Shape 1"/>
          <p:cNvSpPr/>
          <p:nvPr/>
        </p:nvSpPr>
        <p:spPr>
          <a:xfrm>
            <a:off x="457200" y="182880"/>
            <a:ext cx="566928" cy="310896"/>
          </a:xfrm>
          <a:prstGeom prst="roundRect">
            <a:avLst>
              <a:gd name="adj" fmla="val 17647"/>
            </a:avLst>
          </a:prstGeom>
          <a:solidFill>
            <a:srgbClr val="0E5A8A"/>
          </a:solidFill>
        </p:spPr>
      </p:sp>
      <p:sp>
        <p:nvSpPr>
          <p:cNvPr id="4" name="Text 2"/>
          <p:cNvSpPr/>
          <p:nvPr/>
        </p:nvSpPr>
        <p:spPr>
          <a:xfrm>
            <a:off x="457200" y="182880"/>
            <a:ext cx="56692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05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133856" y="118872"/>
            <a:ext cx="6766560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kern="0" spc="120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误差分析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33856" y="530352"/>
            <a:ext cx="67665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误差来源与不确定度评价方法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503920" y="473659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11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1115568"/>
            <a:ext cx="4297680" cy="201168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0080" y="1207008"/>
            <a:ext cx="39319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误差来源（定性）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58368" y="1499616"/>
            <a:ext cx="96012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0E5A8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磁场与机械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664208" y="1499616"/>
            <a:ext cx="288036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磁场不均匀 · 线圈匝数/姿态 · 悬线扭转刚度偏差 · 镜片与光路安装误差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658368" y="1828800"/>
            <a:ext cx="96012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0E5A8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电子与采集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64208" y="1828800"/>
            <a:ext cx="288036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运放失调/温漂 · 反馈元件偏差 · ADC 量化与参考电压 · 光斑与零点漂移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658368" y="2157984"/>
            <a:ext cx="96012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0E5A8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标定环节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664208" y="2157984"/>
            <a:ext cx="288036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采样电阻精度 · 标定数据离散 · 拟合过程 → 参数不确定性传递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658368" y="2487168"/>
            <a:ext cx="96012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0E5A8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环境因素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664208" y="2487168"/>
            <a:ext cx="288036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电磁干扰 · 温度漂移 · 空气扰动与机械振动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546735" y="2853055"/>
            <a:ext cx="4021455" cy="237490"/>
          </a:xfrm>
          <a:prstGeom prst="roundRect">
            <a:avLst>
              <a:gd name="adj" fmla="val 19231"/>
            </a:avLst>
          </a:prstGeom>
          <a:solidFill>
            <a:srgbClr val="F4F8FB"/>
          </a:solidFill>
        </p:spPr>
      </p:sp>
      <p:sp>
        <p:nvSpPr>
          <p:cNvPr id="19" name="Text 17"/>
          <p:cNvSpPr/>
          <p:nvPr/>
        </p:nvSpPr>
        <p:spPr>
          <a:xfrm>
            <a:off x="657860" y="2853055"/>
            <a:ext cx="3883025" cy="23749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90000"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归一化算子可降低激光功率变化影响，但无法消除光斑漂移、温度与机械零点漂移。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57200" y="3255264"/>
            <a:ext cx="4297680" cy="1481328"/>
          </a:xfrm>
          <a:prstGeom prst="roundRect">
            <a:avLst>
              <a:gd name="adj" fmla="val 4938"/>
            </a:avLst>
          </a:prstGeom>
          <a:solidFill>
            <a:srgbClr val="0B2447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658368" y="3346704"/>
            <a:ext cx="3895344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不确定度评价模型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58368" y="3657600"/>
            <a:ext cx="3895344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38BDF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 类：重复测量统计（随机波动）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58368" y="3931920"/>
            <a:ext cx="3895344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38BDF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B 类：仪器精度与标定参数误差（非统计）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658368" y="4206240"/>
            <a:ext cx="3895344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90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合成：误差传播规律合成为标准不确定度；扩展：引入包含因子给出置信范围。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983480" y="1115568"/>
            <a:ext cx="370332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5166360" y="1225296"/>
            <a:ext cx="33375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测量精度提升策略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5166360" y="1572768"/>
            <a:ext cx="310896" cy="310896"/>
          </a:xfrm>
          <a:prstGeom prst="roundRect">
            <a:avLst>
              <a:gd name="adj" fmla="val 23529"/>
            </a:avLst>
          </a:prstGeom>
          <a:solidFill>
            <a:srgbClr val="0E5A8A"/>
          </a:solidFill>
        </p:spPr>
      </p:sp>
      <p:sp>
        <p:nvSpPr>
          <p:cNvPr id="28" name="Text 26"/>
          <p:cNvSpPr/>
          <p:nvPr/>
        </p:nvSpPr>
        <p:spPr>
          <a:xfrm>
            <a:off x="5166360" y="1572768"/>
            <a:ext cx="310896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1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568696" y="1572768"/>
            <a:ext cx="86868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硬件结构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464808" y="1572768"/>
            <a:ext cx="201168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防风结构 · 光学安装精度 · 磁场均匀性 · 信号路径短距与屏蔽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5166360" y="2029968"/>
            <a:ext cx="310896" cy="310896"/>
          </a:xfrm>
          <a:prstGeom prst="roundRect">
            <a:avLst>
              <a:gd name="adj" fmla="val 23529"/>
            </a:avLst>
          </a:prstGeom>
          <a:solidFill>
            <a:srgbClr val="0E5A8A"/>
          </a:solidFill>
        </p:spPr>
      </p:sp>
      <p:sp>
        <p:nvSpPr>
          <p:cNvPr id="32" name="Text 30"/>
          <p:cNvSpPr/>
          <p:nvPr/>
        </p:nvSpPr>
        <p:spPr>
          <a:xfrm>
            <a:off x="5166360" y="2029968"/>
            <a:ext cx="310896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2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5568696" y="2029968"/>
            <a:ext cx="86868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软件算法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464808" y="2029968"/>
            <a:ext cx="201168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平均 / 异常值剔除 / 平滑滤波 · 采样参数与机械响应匹配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5166360" y="2487168"/>
            <a:ext cx="310896" cy="310896"/>
          </a:xfrm>
          <a:prstGeom prst="roundRect">
            <a:avLst>
              <a:gd name="adj" fmla="val 23529"/>
            </a:avLst>
          </a:prstGeom>
          <a:solidFill>
            <a:srgbClr val="0E5A8A"/>
          </a:solidFill>
        </p:spPr>
      </p:sp>
      <p:sp>
        <p:nvSpPr>
          <p:cNvPr id="36" name="Text 34"/>
          <p:cNvSpPr/>
          <p:nvPr/>
        </p:nvSpPr>
        <p:spPr>
          <a:xfrm>
            <a:off x="5166360" y="2487168"/>
            <a:ext cx="310896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3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5568696" y="2487168"/>
            <a:ext cx="86868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实验流程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6464808" y="2487168"/>
            <a:ext cx="201168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光路调整与零点校准 · 长时间测量定期检查基准 · 抑制长期漂移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4983480" y="3163824"/>
            <a:ext cx="3703320" cy="1572768"/>
          </a:xfrm>
          <a:prstGeom prst="roundRect">
            <a:avLst>
              <a:gd name="adj" fmla="val 4651"/>
            </a:avLst>
          </a:prstGeom>
          <a:solidFill>
            <a:srgbClr val="F4F8FB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40" name="Text 38"/>
          <p:cNvSpPr/>
          <p:nvPr/>
        </p:nvSpPr>
        <p:spPr>
          <a:xfrm>
            <a:off x="5166360" y="3273552"/>
            <a:ext cx="333756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评价指标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5055235" y="3566160"/>
            <a:ext cx="3573780" cy="10972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28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· A 类：多次重复测量的平均值与标准差
</a:t>
            </a:r>
            <a:endParaRPr lang="en-US" sz="900" dirty="0"/>
          </a:p>
          <a:p>
            <a:pPr marL="0" indent="0">
              <a:lnSpc>
                <a:spcPct val="128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· B 类：ADC 精度、放大电路参数、PSD 稳定性、转换系数不确定性
</a:t>
            </a:r>
            <a:endParaRPr lang="en-US" sz="900" dirty="0"/>
          </a:p>
          <a:p>
            <a:pPr marL="0" indent="0">
              <a:lnSpc>
                <a:spcPct val="128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· 合成 + 扩展：综合误差水平与置信区间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E5A8A"/>
          </a:solidFill>
        </p:spPr>
      </p:sp>
      <p:sp>
        <p:nvSpPr>
          <p:cNvPr id="3" name="Shape 1"/>
          <p:cNvSpPr/>
          <p:nvPr/>
        </p:nvSpPr>
        <p:spPr>
          <a:xfrm>
            <a:off x="457200" y="182880"/>
            <a:ext cx="566928" cy="310896"/>
          </a:xfrm>
          <a:prstGeom prst="roundRect">
            <a:avLst>
              <a:gd name="adj" fmla="val 17647"/>
            </a:avLst>
          </a:prstGeom>
          <a:solidFill>
            <a:srgbClr val="0E5A8A"/>
          </a:solidFill>
        </p:spPr>
      </p:sp>
      <p:sp>
        <p:nvSpPr>
          <p:cNvPr id="4" name="Text 2"/>
          <p:cNvSpPr/>
          <p:nvPr/>
        </p:nvSpPr>
        <p:spPr>
          <a:xfrm>
            <a:off x="457200" y="182880"/>
            <a:ext cx="56692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06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133856" y="118872"/>
            <a:ext cx="6766560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kern="0" spc="120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应用案例与效果分析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33856" y="530352"/>
            <a:ext cx="67665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面向微弱光电流检测的典型物理实验场景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503920" y="473659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12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1115568"/>
            <a:ext cx="4389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585216" y="1225296"/>
            <a:ext cx="457200" cy="603504"/>
          </a:xfrm>
          <a:prstGeom prst="roundRect">
            <a:avLst>
              <a:gd name="adj" fmla="val 20000"/>
            </a:avLst>
          </a:prstGeom>
          <a:solidFill>
            <a:srgbClr val="0E5A8A"/>
          </a:solidFill>
        </p:spPr>
      </p:sp>
      <p:sp>
        <p:nvSpPr>
          <p:cNvPr id="10" name="Text 8"/>
          <p:cNvSpPr/>
          <p:nvPr/>
        </p:nvSpPr>
        <p:spPr>
          <a:xfrm>
            <a:off x="585216" y="1225296"/>
            <a:ext cx="457200" cy="6035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1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170432" y="1188720"/>
            <a:ext cx="347472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光电效应实验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170432" y="1481328"/>
            <a:ext cx="3474720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9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光电管微弱光电流接入系统，光杠杆放大 + PSD 数字化，替代传统指针式检测，验证光电流随光强变化规律。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57200" y="2048256"/>
            <a:ext cx="4389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585216" y="2157984"/>
            <a:ext cx="457200" cy="603504"/>
          </a:xfrm>
          <a:prstGeom prst="roundRect">
            <a:avLst>
              <a:gd name="adj" fmla="val 20000"/>
            </a:avLst>
          </a:prstGeom>
          <a:solidFill>
            <a:srgbClr val="1C7293"/>
          </a:solidFill>
        </p:spPr>
      </p:sp>
      <p:sp>
        <p:nvSpPr>
          <p:cNvPr id="15" name="Text 13"/>
          <p:cNvSpPr/>
          <p:nvPr/>
        </p:nvSpPr>
        <p:spPr>
          <a:xfrm>
            <a:off x="585216" y="2157984"/>
            <a:ext cx="457200" cy="6035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170432" y="2121408"/>
            <a:ext cx="347472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微弱光电信号检测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1170432" y="2414016"/>
            <a:ext cx="3474720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9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逐步降低信号强度至接近噪声底，检验有效探测能力；可扩展至外部弱电磁场环境下的间接测量。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57200" y="2980944"/>
            <a:ext cx="4389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585216" y="3090672"/>
            <a:ext cx="457200" cy="603504"/>
          </a:xfrm>
          <a:prstGeom prst="roundRect">
            <a:avLst>
              <a:gd name="adj" fmla="val 20000"/>
            </a:avLst>
          </a:prstGeom>
          <a:solidFill>
            <a:srgbClr val="0E5A8A"/>
          </a:solidFill>
        </p:spPr>
      </p:sp>
      <p:sp>
        <p:nvSpPr>
          <p:cNvPr id="20" name="Text 18"/>
          <p:cNvSpPr/>
          <p:nvPr/>
        </p:nvSpPr>
        <p:spPr>
          <a:xfrm>
            <a:off x="585216" y="3090672"/>
            <a:ext cx="457200" cy="6035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170432" y="3054096"/>
            <a:ext cx="347472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材料光电特性测试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1170432" y="3346704"/>
            <a:ext cx="3474720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9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相同条件下对不同光电材料的光生电流定量比较，分析响应强度与稳定性，支持基础光电性能研究。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57200" y="3950208"/>
            <a:ext cx="4389120" cy="768096"/>
          </a:xfrm>
          <a:prstGeom prst="roundRect">
            <a:avLst>
              <a:gd name="adj" fmla="val 9524"/>
            </a:avLst>
          </a:prstGeom>
          <a:solidFill>
            <a:srgbClr val="0B2447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640080" y="3950208"/>
            <a:ext cx="4023360" cy="7680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应用价值：结构简单、成本较低、原理透明，适合作高校物理实验、创新实验与基础研究的教学测量平台。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120640" y="1115568"/>
            <a:ext cx="356616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5303520" y="1225296"/>
            <a:ext cx="32004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探测能力验证方法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303520" y="1536192"/>
            <a:ext cx="3200400" cy="1325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· 保持机械 / 磁场 / 电路参数不变，逐步降低输入信号强度
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9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· 输出接近噪声范围时确定有效检测能力
</a:t>
            </a:r>
            <a:endParaRPr lang="en-US" sz="9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9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· 零输入长时采集，分析零点漂移与背景噪声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5120640" y="3072384"/>
            <a:ext cx="3566160" cy="1645920"/>
          </a:xfrm>
          <a:prstGeom prst="roundRect">
            <a:avLst>
              <a:gd name="adj" fmla="val 4444"/>
            </a:avLst>
          </a:prstGeom>
          <a:solidFill>
            <a:srgbClr val="38BDF8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5303520" y="3182112"/>
            <a:ext cx="32004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系统特点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303520" y="3474720"/>
            <a:ext cx="3325495" cy="11887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28000"/>
              </a:lnSpc>
              <a:buNone/>
            </a:pPr>
            <a:r>
              <a:rPr lang="en-US" sz="9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· 将难以测量的微小电信号转换为可观测机械偏转与光学信号
</a:t>
            </a:r>
            <a:endParaRPr lang="en-US" sz="950" dirty="0"/>
          </a:p>
          <a:p>
            <a:pPr marL="0" indent="0">
              <a:lnSpc>
                <a:spcPct val="128000"/>
              </a:lnSpc>
              <a:buNone/>
            </a:pPr>
            <a:r>
              <a:rPr lang="en-US" sz="9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· 物理放大 + 数字采集，实时读取测量结果
</a:t>
            </a:r>
            <a:endParaRPr lang="en-US" sz="950" dirty="0"/>
          </a:p>
          <a:p>
            <a:pPr marL="0" indent="0">
              <a:lnSpc>
                <a:spcPct val="128000"/>
              </a:lnSpc>
              <a:buNone/>
            </a:pPr>
            <a:r>
              <a:rPr lang="en-US" sz="9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· 适合受控条件下的微弱信号检测实验平台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E5A8A"/>
          </a:solidFill>
        </p:spPr>
      </p:sp>
      <p:sp>
        <p:nvSpPr>
          <p:cNvPr id="3" name="Shape 1"/>
          <p:cNvSpPr/>
          <p:nvPr/>
        </p:nvSpPr>
        <p:spPr>
          <a:xfrm>
            <a:off x="457200" y="182880"/>
            <a:ext cx="566928" cy="310896"/>
          </a:xfrm>
          <a:prstGeom prst="roundRect">
            <a:avLst>
              <a:gd name="adj" fmla="val 17647"/>
            </a:avLst>
          </a:prstGeom>
          <a:solidFill>
            <a:srgbClr val="0E5A8A"/>
          </a:solidFill>
        </p:spPr>
      </p:sp>
      <p:sp>
        <p:nvSpPr>
          <p:cNvPr id="4" name="Text 2"/>
          <p:cNvSpPr/>
          <p:nvPr/>
        </p:nvSpPr>
        <p:spPr>
          <a:xfrm>
            <a:off x="457200" y="182880"/>
            <a:ext cx="56692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07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133856" y="118872"/>
            <a:ext cx="6766560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kern="0" spc="120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系统局限性讨论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33856" y="530352"/>
            <a:ext cx="67665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性能、环境与技术层面的约束与优化方向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503920" y="473659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13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1115695"/>
            <a:ext cx="4114800" cy="999490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585470" y="1207135"/>
            <a:ext cx="511810" cy="755650"/>
          </a:xfrm>
          <a:prstGeom prst="roundRect">
            <a:avLst>
              <a:gd name="adj" fmla="val 17857"/>
            </a:avLst>
          </a:prstGeom>
          <a:solidFill>
            <a:srgbClr val="0E5A8A"/>
          </a:solidFill>
        </p:spPr>
      </p:sp>
      <p:sp>
        <p:nvSpPr>
          <p:cNvPr id="10" name="Text 8"/>
          <p:cNvSpPr/>
          <p:nvPr/>
        </p:nvSpPr>
        <p:spPr>
          <a:xfrm>
            <a:off x="585470" y="1207135"/>
            <a:ext cx="511810" cy="75565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性能</a:t>
            </a:r>
            <a:endParaRPr lang="en-US" sz="1200" b="1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局限</a:t>
            </a:r>
            <a:endParaRPr lang="en-US" sz="1200" b="1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225550" y="1170305"/>
            <a:ext cx="3154680" cy="8534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低扭转刚度提高灵敏度但响应慢、易受扰动；有效转角范围有限，信号过大时光斑出界产生非线性饱和；频率过高时机械惯性无法跟随，主要适用低频 / 准静态。</a:t>
            </a:r>
            <a:endParaRPr lang="en-US" sz="1000" dirty="0">
              <a:solidFill>
                <a:srgbClr val="1E293B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25450" y="2362200"/>
            <a:ext cx="4114800" cy="999490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553720" y="2453640"/>
            <a:ext cx="511810" cy="755650"/>
          </a:xfrm>
          <a:prstGeom prst="roundRect">
            <a:avLst>
              <a:gd name="adj" fmla="val 17857"/>
            </a:avLst>
          </a:prstGeom>
          <a:solidFill>
            <a:srgbClr val="1C7293"/>
          </a:solidFill>
        </p:spPr>
      </p:sp>
      <p:sp>
        <p:nvSpPr>
          <p:cNvPr id="14" name="Text 12"/>
          <p:cNvSpPr/>
          <p:nvPr/>
        </p:nvSpPr>
        <p:spPr>
          <a:xfrm>
            <a:off x="553720" y="2453640"/>
            <a:ext cx="511810" cy="75565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环境</a:t>
            </a:r>
            <a:endParaRPr lang="en-US" sz="1200" b="1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局限</a:t>
            </a:r>
            <a:endParaRPr lang="en-US" sz="1200" b="1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93800" y="2416810"/>
            <a:ext cx="3154680" cy="8534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对气流扰动、平台振动、温度漂移敏感；装置移动或重装后光路需重新校准，更适合实验室受控环境。</a:t>
            </a:r>
            <a:endParaRPr lang="en-US" sz="1000" dirty="0">
              <a:solidFill>
                <a:srgbClr val="1E293B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57200" y="3644900"/>
            <a:ext cx="4114800" cy="999490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85470" y="3736340"/>
            <a:ext cx="511810" cy="755650"/>
          </a:xfrm>
          <a:prstGeom prst="roundRect">
            <a:avLst>
              <a:gd name="adj" fmla="val 17857"/>
            </a:avLst>
          </a:prstGeom>
          <a:solidFill>
            <a:srgbClr val="0B2447"/>
          </a:solidFill>
        </p:spPr>
      </p:sp>
      <p:sp>
        <p:nvSpPr>
          <p:cNvPr id="18" name="Text 16"/>
          <p:cNvSpPr/>
          <p:nvPr/>
        </p:nvSpPr>
        <p:spPr>
          <a:xfrm>
            <a:off x="585470" y="3736340"/>
            <a:ext cx="511810" cy="75565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技术</a:t>
            </a:r>
            <a:endParaRPr lang="en-US" sz="1200" b="1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局限</a:t>
            </a:r>
            <a:endParaRPr lang="en-US" sz="1200" b="1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225550" y="3700145"/>
            <a:ext cx="3154680" cy="8534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嵌入式算力与通信速度有限，难以运行复杂滤波 / 实时频谱分析；前端器件噪声限制向更低电流范围扩展。</a:t>
            </a:r>
            <a:endParaRPr lang="en-US" sz="1000" dirty="0">
              <a:solidFill>
                <a:srgbClr val="1E293B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892040" y="1115568"/>
            <a:ext cx="3794760" cy="2331720"/>
          </a:xfrm>
          <a:prstGeom prst="roundRect">
            <a:avLst>
              <a:gd name="adj" fmla="val 3137"/>
            </a:avLst>
          </a:prstGeom>
          <a:solidFill>
            <a:srgbClr val="0B2447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120640" y="1225296"/>
            <a:ext cx="333756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后续优化方向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5120640" y="1627632"/>
            <a:ext cx="292608" cy="292608"/>
          </a:xfrm>
          <a:prstGeom prst="roundRect">
            <a:avLst>
              <a:gd name="adj" fmla="val 25000"/>
            </a:avLst>
          </a:prstGeom>
          <a:solidFill>
            <a:srgbClr val="38BDF8"/>
          </a:solidFill>
        </p:spPr>
      </p:sp>
      <p:sp>
        <p:nvSpPr>
          <p:cNvPr id="23" name="Text 21"/>
          <p:cNvSpPr/>
          <p:nvPr/>
        </p:nvSpPr>
        <p:spPr>
          <a:xfrm>
            <a:off x="5120640" y="1627632"/>
            <a:ext cx="292608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B2447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1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513832" y="1627632"/>
            <a:ext cx="118872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结构优化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513832" y="1920240"/>
            <a:ext cx="292608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2000"/>
              </a:lnSpc>
              <a:buNone/>
            </a:pPr>
            <a:r>
              <a:rPr lang="en-US" sz="85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悬线材料 / 减重 / 阻尼设计，防振防风，改善磁场均匀性与线性关系。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5120640" y="2212848"/>
            <a:ext cx="292608" cy="292608"/>
          </a:xfrm>
          <a:prstGeom prst="roundRect">
            <a:avLst>
              <a:gd name="adj" fmla="val 25000"/>
            </a:avLst>
          </a:prstGeom>
          <a:solidFill>
            <a:srgbClr val="38BDF8"/>
          </a:solidFill>
        </p:spPr>
      </p:sp>
      <p:sp>
        <p:nvSpPr>
          <p:cNvPr id="27" name="Text 25"/>
          <p:cNvSpPr/>
          <p:nvPr/>
        </p:nvSpPr>
        <p:spPr>
          <a:xfrm>
            <a:off x="5120640" y="2212848"/>
            <a:ext cx="292608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B2447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2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5513832" y="2212848"/>
            <a:ext cx="118872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信号处理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513832" y="2505456"/>
            <a:ext cx="292608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2000"/>
              </a:lnSpc>
              <a:buNone/>
            </a:pPr>
            <a:r>
              <a:rPr lang="en-US" sz="85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更高性能嵌入式平台，完善数字滤波、异常值处理与自动校准算法。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5120640" y="2798064"/>
            <a:ext cx="292608" cy="292608"/>
          </a:xfrm>
          <a:prstGeom prst="roundRect">
            <a:avLst>
              <a:gd name="adj" fmla="val 25000"/>
            </a:avLst>
          </a:prstGeom>
          <a:solidFill>
            <a:srgbClr val="38BDF8"/>
          </a:solidFill>
        </p:spPr>
      </p:sp>
      <p:sp>
        <p:nvSpPr>
          <p:cNvPr id="31" name="Text 29"/>
          <p:cNvSpPr/>
          <p:nvPr/>
        </p:nvSpPr>
        <p:spPr>
          <a:xfrm>
            <a:off x="5120640" y="2798064"/>
            <a:ext cx="292608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B2447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3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5513832" y="2798064"/>
            <a:ext cx="118872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应用扩展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5513832" y="3090672"/>
            <a:ext cx="292608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2000"/>
              </a:lnSpc>
              <a:buNone/>
            </a:pPr>
            <a:r>
              <a:rPr lang="en-US" sz="85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多通道接收结构，优化封装与便携性，拓展低照度检测与弱电磁分析。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4892040" y="3602736"/>
            <a:ext cx="3794760" cy="1042416"/>
          </a:xfrm>
          <a:prstGeom prst="roundRect">
            <a:avLst>
              <a:gd name="adj" fmla="val 7018"/>
            </a:avLst>
          </a:prstGeom>
          <a:solidFill>
            <a:srgbClr val="38BDF8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5074920" y="3675888"/>
            <a:ext cx="914400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定位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5074920" y="3931920"/>
            <a:ext cx="3429000" cy="6400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6000"/>
              </a:lnSpc>
              <a:buNone/>
            </a:pPr>
            <a:r>
              <a:rPr lang="en-US" sz="9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向更高机械稳定性、信号处理能力与自动化程度方向发展，逐步成为稳定可靠的测量平台。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E5A8A"/>
          </a:solidFill>
        </p:spPr>
      </p:sp>
      <p:sp>
        <p:nvSpPr>
          <p:cNvPr id="3" name="Shape 1"/>
          <p:cNvSpPr/>
          <p:nvPr/>
        </p:nvSpPr>
        <p:spPr>
          <a:xfrm>
            <a:off x="457200" y="182880"/>
            <a:ext cx="566928" cy="310896"/>
          </a:xfrm>
          <a:prstGeom prst="roundRect">
            <a:avLst>
              <a:gd name="adj" fmla="val 17647"/>
            </a:avLst>
          </a:prstGeom>
          <a:solidFill>
            <a:srgbClr val="0E5A8A"/>
          </a:solidFill>
        </p:spPr>
      </p:sp>
      <p:sp>
        <p:nvSpPr>
          <p:cNvPr id="4" name="Text 2"/>
          <p:cNvSpPr/>
          <p:nvPr/>
        </p:nvSpPr>
        <p:spPr>
          <a:xfrm>
            <a:off x="457200" y="182880"/>
            <a:ext cx="56692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07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133856" y="118872"/>
            <a:ext cx="6766560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kern="0" spc="120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结论与展望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33856" y="530352"/>
            <a:ext cx="67665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研究结论 · 创新点 · 未来方向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503920" y="473659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14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1115695"/>
            <a:ext cx="4846320" cy="3292475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58368" y="1225296"/>
            <a:ext cx="4443984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研究结论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58368" y="1591056"/>
            <a:ext cx="274320" cy="274320"/>
          </a:xfrm>
          <a:prstGeom prst="ellipse">
            <a:avLst/>
          </a:prstGeom>
          <a:solidFill>
            <a:srgbClr val="0E5A8A"/>
          </a:solidFill>
        </p:spPr>
      </p:sp>
      <p:sp>
        <p:nvSpPr>
          <p:cNvPr id="11" name="Text 9"/>
          <p:cNvSpPr/>
          <p:nvPr/>
        </p:nvSpPr>
        <p:spPr>
          <a:xfrm>
            <a:off x="658368" y="1591056"/>
            <a:ext cx="27432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1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1024128" y="1591056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模块化设计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432304" y="1591056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发生 / 接收 / 偏转 / 数据处理分离，功能明确，便于调试与升级。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658368" y="2121408"/>
            <a:ext cx="274320" cy="274320"/>
          </a:xfrm>
          <a:prstGeom prst="ellipse">
            <a:avLst/>
          </a:prstGeom>
          <a:solidFill>
            <a:srgbClr val="0E5A8A"/>
          </a:solidFill>
        </p:spPr>
      </p:sp>
      <p:sp>
        <p:nvSpPr>
          <p:cNvPr id="15" name="Text 13"/>
          <p:cNvSpPr/>
          <p:nvPr/>
        </p:nvSpPr>
        <p:spPr>
          <a:xfrm>
            <a:off x="658368" y="2121408"/>
            <a:ext cx="27432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2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1024128" y="2121408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一体化线圈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432304" y="2121408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感应电流直接作用于偏转机构，减少信号损耗与接触误差。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658368" y="2651760"/>
            <a:ext cx="274320" cy="274320"/>
          </a:xfrm>
          <a:prstGeom prst="ellipse">
            <a:avLst/>
          </a:prstGeom>
          <a:solidFill>
            <a:srgbClr val="0E5A8A"/>
          </a:solidFill>
        </p:spPr>
      </p:sp>
      <p:sp>
        <p:nvSpPr>
          <p:cNvPr id="19" name="Text 17"/>
          <p:cNvSpPr/>
          <p:nvPr/>
        </p:nvSpPr>
        <p:spPr>
          <a:xfrm>
            <a:off x="658368" y="2651760"/>
            <a:ext cx="27432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3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024128" y="2651760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数字化链路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2432304" y="2651760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PSD + AD8628 + ADS1115 + Arduino，实现光学位移到数字量的转换。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658368" y="3182112"/>
            <a:ext cx="274320" cy="274320"/>
          </a:xfrm>
          <a:prstGeom prst="ellipse">
            <a:avLst/>
          </a:prstGeom>
          <a:solidFill>
            <a:srgbClr val="0E5A8A"/>
          </a:solidFill>
        </p:spPr>
      </p:sp>
      <p:sp>
        <p:nvSpPr>
          <p:cNvPr id="23" name="Text 21"/>
          <p:cNvSpPr/>
          <p:nvPr/>
        </p:nvSpPr>
        <p:spPr>
          <a:xfrm>
            <a:off x="658368" y="3182112"/>
            <a:ext cx="27432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4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1024128" y="3182112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专用标定模块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2432304" y="3182112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硬件复用、仅切换程序完成标定与测量模式转换，保证链路一致。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658368" y="3712464"/>
            <a:ext cx="274320" cy="274320"/>
          </a:xfrm>
          <a:prstGeom prst="ellipse">
            <a:avLst/>
          </a:prstGeom>
          <a:solidFill>
            <a:srgbClr val="0E5A8A"/>
          </a:solidFill>
        </p:spPr>
      </p:sp>
      <p:sp>
        <p:nvSpPr>
          <p:cNvPr id="27" name="Text 25"/>
          <p:cNvSpPr/>
          <p:nvPr/>
        </p:nvSpPr>
        <p:spPr>
          <a:xfrm>
            <a:off x="658368" y="3712464"/>
            <a:ext cx="27432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5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1024128" y="3712464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多级转换方法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2432304" y="3712464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“电信号—机械偏转—光学位移—数字输出”间接检测与量化。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5532120" y="1115568"/>
            <a:ext cx="3154680" cy="2148840"/>
          </a:xfrm>
          <a:prstGeom prst="roundRect">
            <a:avLst>
              <a:gd name="adj" fmla="val 3404"/>
            </a:avLst>
          </a:prstGeom>
          <a:solidFill>
            <a:srgbClr val="0B2447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5733288" y="1207008"/>
            <a:ext cx="2752344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创新点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5733288" y="1581912"/>
            <a:ext cx="54864" cy="182880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33" name="Text 31"/>
          <p:cNvSpPr/>
          <p:nvPr/>
        </p:nvSpPr>
        <p:spPr>
          <a:xfrm>
            <a:off x="5861304" y="1554480"/>
            <a:ext cx="2606040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38BDF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“电—力—光”转换链路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5861304" y="1792224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75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微弱电流→机械作用力→非接触光学放大检测。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5733288" y="2130552"/>
            <a:ext cx="54864" cy="182880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36" name="Text 34"/>
          <p:cNvSpPr/>
          <p:nvPr/>
        </p:nvSpPr>
        <p:spPr>
          <a:xfrm>
            <a:off x="5861304" y="2103120"/>
            <a:ext cx="2606040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38BDF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物理转换 + 数字解调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5861304" y="2340864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75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归一化处理 + 数字采集，降低光强波动影响。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5733288" y="2679192"/>
            <a:ext cx="54864" cy="182880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39" name="Text 37"/>
          <p:cNvSpPr/>
          <p:nvPr/>
        </p:nvSpPr>
        <p:spPr>
          <a:xfrm>
            <a:off x="5861304" y="2651760"/>
            <a:ext cx="2606040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38BDF8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硬件复用自动标定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5861304" y="2889504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75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不增加额外设备，切换程序完成标定与测量。</a:t>
            </a:r>
            <a:endParaRPr lang="en-US" sz="750" dirty="0"/>
          </a:p>
        </p:txBody>
      </p:sp>
      <p:sp>
        <p:nvSpPr>
          <p:cNvPr id="41" name="Shape 39"/>
          <p:cNvSpPr/>
          <p:nvPr/>
        </p:nvSpPr>
        <p:spPr>
          <a:xfrm>
            <a:off x="5532120" y="3401695"/>
            <a:ext cx="3154680" cy="1015365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42" name="Text 40"/>
          <p:cNvSpPr/>
          <p:nvPr/>
        </p:nvSpPr>
        <p:spPr>
          <a:xfrm>
            <a:off x="5715000" y="3493008"/>
            <a:ext cx="27889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未来展望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5715000" y="3712210"/>
            <a:ext cx="2788920" cy="6127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sz="8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· 结构稳定性与磁场均匀性优化</a:t>
            </a:r>
            <a:endParaRPr lang="en-US" sz="8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8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· 更高性能平台与自动校准算法</a:t>
            </a:r>
            <a:endParaRPr lang="en-US" sz="8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8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· 多通道接收、便携化与多场景应用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4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75120" y="182880"/>
            <a:ext cx="2286000" cy="2286000"/>
          </a:xfrm>
          <a:prstGeom prst="ellipse">
            <a:avLst/>
          </a:prstGeom>
          <a:solidFill>
            <a:srgbClr val="0E5A8A">
              <a:alpha val="15000"/>
            </a:srgbClr>
          </a:solidFill>
        </p:spPr>
      </p:sp>
      <p:sp>
        <p:nvSpPr>
          <p:cNvPr id="3" name="Shape 1"/>
          <p:cNvSpPr/>
          <p:nvPr/>
        </p:nvSpPr>
        <p:spPr>
          <a:xfrm>
            <a:off x="182880" y="2743200"/>
            <a:ext cx="2194560" cy="2194560"/>
          </a:xfrm>
          <a:prstGeom prst="ellipse">
            <a:avLst/>
          </a:prstGeom>
          <a:solidFill>
            <a:srgbClr val="1C7293">
              <a:alpha val="14000"/>
            </a:srgbClr>
          </a:solidFill>
        </p:spPr>
      </p:sp>
      <p:sp>
        <p:nvSpPr>
          <p:cNvPr id="4" name="Text 2"/>
          <p:cNvSpPr/>
          <p:nvPr/>
        </p:nvSpPr>
        <p:spPr>
          <a:xfrm>
            <a:off x="457200" y="1371600"/>
            <a:ext cx="8229600" cy="9144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4000" b="1" kern="0" spc="250" dirty="0">
                <a:solidFill>
                  <a:srgbClr val="FFFFFF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谢谢聆听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57200" y="2331720"/>
            <a:ext cx="8229600" cy="4572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1600" i="1" kern="0" spc="200" dirty="0">
                <a:solidFill>
                  <a:srgbClr val="38BDF8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THANK YOU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931920" y="2880360"/>
            <a:ext cx="1280160" cy="32004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7" name="Text 5"/>
          <p:cNvSpPr/>
          <p:nvPr/>
        </p:nvSpPr>
        <p:spPr>
          <a:xfrm>
            <a:off x="457200" y="3108960"/>
            <a:ext cx="8229600" cy="4572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恳请各位老师批评指正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3749040"/>
            <a:ext cx="8229600" cy="32004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9FB8C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北方工业大学 · 人工智能与计算机学院 · 通信工程25-1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57200" y="4069080"/>
            <a:ext cx="8229600" cy="32004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9FB8C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陈梓睿 · 肖晓和 · 任金棚</a:t>
            </a:r>
            <a:endParaRPr lang="en-US" sz="1150" dirty="0"/>
          </a:p>
        </p:txBody>
      </p:sp>
      <p:sp>
        <p:nvSpPr>
          <p:cNvPr id="10" name="Watermark"/>
          <p:cNvSpPr txBox="1"/>
          <p:nvPr/>
        </p:nvSpPr>
        <p:spPr>
          <a:xfrm>
            <a:off x="6836000" y="4685500"/>
            <a:ext cx="2200000" cy="3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91440" bIns="45720" rtlCol="0" anchor="b"/>
          <a:lstStyle/>
          <a:p>
            <a:pPr algn="r"/>
            <a:r>
              <a:rPr lang="zh-CN" sz="1600" dirty="0">
                <a:solidFill>
                  <a:srgbClr val="808080">
                    <a:alpha val="19999"/>
                  </a:srgbClr>
                </a:solidFill>
                <a:latin typeface="Arial" panose="020B0604020202090204"/>
                <a:ea typeface="宋体"/>
              </a:rPr>
              <a:t>AI 生成</a:t>
            </a:r>
            <a:endParaRPr lang="zh-CN" sz="1600" dirty="0">
              <a:solidFill>
                <a:srgbClr val="808080">
                  <a:alpha val="19999"/>
                </a:srgbClr>
              </a:solidFill>
              <a:latin typeface="Arial" panose="020B0604020202090204"/>
              <a:ea typeface="宋体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E5A8A"/>
          </a:solidFill>
        </p:spPr>
      </p:sp>
      <p:sp>
        <p:nvSpPr>
          <p:cNvPr id="3" name="Shape 1"/>
          <p:cNvSpPr/>
          <p:nvPr/>
        </p:nvSpPr>
        <p:spPr>
          <a:xfrm>
            <a:off x="457200" y="182880"/>
            <a:ext cx="566928" cy="310896"/>
          </a:xfrm>
          <a:prstGeom prst="roundRect">
            <a:avLst>
              <a:gd name="adj" fmla="val 17647"/>
            </a:avLst>
          </a:prstGeom>
          <a:solidFill>
            <a:srgbClr val="0E5A8A"/>
          </a:solidFill>
        </p:spPr>
      </p:sp>
      <p:sp>
        <p:nvSpPr>
          <p:cNvPr id="4" name="Text 2"/>
          <p:cNvSpPr/>
          <p:nvPr/>
        </p:nvSpPr>
        <p:spPr>
          <a:xfrm>
            <a:off x="457200" y="182880"/>
            <a:ext cx="56692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·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133856" y="118872"/>
            <a:ext cx="6766560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kern="0" spc="120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目  录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33856" y="530352"/>
            <a:ext cx="67665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CONTENTS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503920" y="473659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2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1062355"/>
            <a:ext cx="3977640" cy="792099"/>
          </a:xfrm>
          <a:prstGeom prst="roundRect">
            <a:avLst>
              <a:gd name="adj" fmla="val 9235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21792" y="1124712"/>
            <a:ext cx="658368" cy="658368"/>
          </a:xfrm>
          <a:prstGeom prst="roundRect">
            <a:avLst>
              <a:gd name="adj" fmla="val 16667"/>
            </a:avLst>
          </a:prstGeom>
          <a:solidFill>
            <a:srgbClr val="38BDF8"/>
          </a:solidFill>
        </p:spPr>
      </p:sp>
      <p:sp>
        <p:nvSpPr>
          <p:cNvPr id="10" name="Text 8"/>
          <p:cNvSpPr/>
          <p:nvPr/>
        </p:nvSpPr>
        <p:spPr>
          <a:xfrm>
            <a:off x="621792" y="1124712"/>
            <a:ext cx="658368" cy="6583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01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444752" y="1106424"/>
            <a:ext cx="27889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背景与痛点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444752" y="1472184"/>
            <a:ext cx="27889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Background &amp; Pain Points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57200" y="2055622"/>
            <a:ext cx="3977640" cy="792099"/>
          </a:xfrm>
          <a:prstGeom prst="roundRect">
            <a:avLst>
              <a:gd name="adj" fmla="val 9235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21792" y="2117979"/>
            <a:ext cx="658368" cy="658368"/>
          </a:xfrm>
          <a:prstGeom prst="roundRect">
            <a:avLst>
              <a:gd name="adj" fmla="val 16667"/>
            </a:avLst>
          </a:prstGeom>
          <a:solidFill>
            <a:srgbClr val="0E5A8A"/>
          </a:solidFill>
        </p:spPr>
      </p:sp>
      <p:sp>
        <p:nvSpPr>
          <p:cNvPr id="15" name="Text 13"/>
          <p:cNvSpPr/>
          <p:nvPr/>
        </p:nvSpPr>
        <p:spPr>
          <a:xfrm>
            <a:off x="621792" y="2117979"/>
            <a:ext cx="658368" cy="6583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02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444752" y="2099691"/>
            <a:ext cx="27889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系统总体设计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444752" y="2465451"/>
            <a:ext cx="27889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Overall System Design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57200" y="3048889"/>
            <a:ext cx="3977640" cy="792099"/>
          </a:xfrm>
          <a:prstGeom prst="roundRect">
            <a:avLst>
              <a:gd name="adj" fmla="val 9235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21792" y="3111246"/>
            <a:ext cx="658368" cy="658368"/>
          </a:xfrm>
          <a:prstGeom prst="roundRect">
            <a:avLst>
              <a:gd name="adj" fmla="val 16667"/>
            </a:avLst>
          </a:prstGeom>
          <a:solidFill>
            <a:srgbClr val="0E5A8A"/>
          </a:solidFill>
        </p:spPr>
      </p:sp>
      <p:sp>
        <p:nvSpPr>
          <p:cNvPr id="20" name="Text 18"/>
          <p:cNvSpPr/>
          <p:nvPr/>
        </p:nvSpPr>
        <p:spPr>
          <a:xfrm>
            <a:off x="621792" y="3111246"/>
            <a:ext cx="658368" cy="6583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03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1444752" y="3092958"/>
            <a:ext cx="27889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四大模块详解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444752" y="3458718"/>
            <a:ext cx="27889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Four Core Modules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57200" y="4042156"/>
            <a:ext cx="3977640" cy="792099"/>
          </a:xfrm>
          <a:prstGeom prst="roundRect">
            <a:avLst>
              <a:gd name="adj" fmla="val 9235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21792" y="4104513"/>
            <a:ext cx="658368" cy="658368"/>
          </a:xfrm>
          <a:prstGeom prst="roundRect">
            <a:avLst>
              <a:gd name="adj" fmla="val 16667"/>
            </a:avLst>
          </a:prstGeom>
          <a:solidFill>
            <a:srgbClr val="0E5A8A"/>
          </a:solidFill>
        </p:spPr>
      </p:sp>
      <p:sp>
        <p:nvSpPr>
          <p:cNvPr id="25" name="Text 23"/>
          <p:cNvSpPr/>
          <p:nvPr/>
        </p:nvSpPr>
        <p:spPr>
          <a:xfrm>
            <a:off x="621792" y="4104513"/>
            <a:ext cx="658368" cy="6583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04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1444752" y="4086225"/>
            <a:ext cx="27889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系统标定与量化模型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1444752" y="4451985"/>
            <a:ext cx="27889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Calibration &amp; Model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4709160" y="1062355"/>
            <a:ext cx="3977640" cy="792099"/>
          </a:xfrm>
          <a:prstGeom prst="roundRect">
            <a:avLst>
              <a:gd name="adj" fmla="val 9235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873752" y="1124712"/>
            <a:ext cx="658368" cy="658368"/>
          </a:xfrm>
          <a:prstGeom prst="roundRect">
            <a:avLst>
              <a:gd name="adj" fmla="val 16667"/>
            </a:avLst>
          </a:prstGeom>
          <a:solidFill>
            <a:srgbClr val="0E5A8A"/>
          </a:solidFill>
        </p:spPr>
      </p:sp>
      <p:sp>
        <p:nvSpPr>
          <p:cNvPr id="30" name="Text 28"/>
          <p:cNvSpPr/>
          <p:nvPr/>
        </p:nvSpPr>
        <p:spPr>
          <a:xfrm>
            <a:off x="4873752" y="1124712"/>
            <a:ext cx="658368" cy="6583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05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5696712" y="1106424"/>
            <a:ext cx="27889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误差分析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5696712" y="1472184"/>
            <a:ext cx="27889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Error Analysis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4709160" y="2055622"/>
            <a:ext cx="3977640" cy="792099"/>
          </a:xfrm>
          <a:prstGeom prst="roundRect">
            <a:avLst>
              <a:gd name="adj" fmla="val 9235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4873752" y="2117979"/>
            <a:ext cx="658368" cy="658368"/>
          </a:xfrm>
          <a:prstGeom prst="roundRect">
            <a:avLst>
              <a:gd name="adj" fmla="val 16667"/>
            </a:avLst>
          </a:prstGeom>
          <a:solidFill>
            <a:srgbClr val="0E5A8A"/>
          </a:solidFill>
        </p:spPr>
      </p:sp>
      <p:sp>
        <p:nvSpPr>
          <p:cNvPr id="35" name="Text 33"/>
          <p:cNvSpPr/>
          <p:nvPr/>
        </p:nvSpPr>
        <p:spPr>
          <a:xfrm>
            <a:off x="4873752" y="2117979"/>
            <a:ext cx="658368" cy="6583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06</a:t>
            </a:r>
            <a:endParaRPr lang="en-US" sz="1700" dirty="0"/>
          </a:p>
        </p:txBody>
      </p:sp>
      <p:sp>
        <p:nvSpPr>
          <p:cNvPr id="36" name="Text 34"/>
          <p:cNvSpPr/>
          <p:nvPr/>
        </p:nvSpPr>
        <p:spPr>
          <a:xfrm>
            <a:off x="5696712" y="2099691"/>
            <a:ext cx="27889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应用案例与效果分析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5696712" y="2465451"/>
            <a:ext cx="27889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Applications &amp; Results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4709160" y="3048889"/>
            <a:ext cx="3977640" cy="792099"/>
          </a:xfrm>
          <a:prstGeom prst="roundRect">
            <a:avLst>
              <a:gd name="adj" fmla="val 9235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4873752" y="3111246"/>
            <a:ext cx="658368" cy="658368"/>
          </a:xfrm>
          <a:prstGeom prst="roundRect">
            <a:avLst>
              <a:gd name="adj" fmla="val 16667"/>
            </a:avLst>
          </a:prstGeom>
          <a:solidFill>
            <a:srgbClr val="0E5A8A"/>
          </a:solidFill>
        </p:spPr>
      </p:sp>
      <p:sp>
        <p:nvSpPr>
          <p:cNvPr id="40" name="Text 38"/>
          <p:cNvSpPr/>
          <p:nvPr/>
        </p:nvSpPr>
        <p:spPr>
          <a:xfrm>
            <a:off x="4873752" y="3111246"/>
            <a:ext cx="658368" cy="6583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07</a:t>
            </a:r>
            <a:endParaRPr lang="en-US" sz="1700" dirty="0"/>
          </a:p>
        </p:txBody>
      </p:sp>
      <p:sp>
        <p:nvSpPr>
          <p:cNvPr id="41" name="Text 39"/>
          <p:cNvSpPr/>
          <p:nvPr/>
        </p:nvSpPr>
        <p:spPr>
          <a:xfrm>
            <a:off x="5696712" y="3092958"/>
            <a:ext cx="27889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局限性与结论展望</a:t>
            </a:r>
            <a:endParaRPr lang="en-US" sz="1500" dirty="0"/>
          </a:p>
        </p:txBody>
      </p:sp>
      <p:sp>
        <p:nvSpPr>
          <p:cNvPr id="42" name="Text 40"/>
          <p:cNvSpPr/>
          <p:nvPr/>
        </p:nvSpPr>
        <p:spPr>
          <a:xfrm>
            <a:off x="5696712" y="3458718"/>
            <a:ext cx="27889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i="1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Limitations &amp; Outlook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E5A8A"/>
          </a:solidFill>
        </p:spPr>
      </p:sp>
      <p:sp>
        <p:nvSpPr>
          <p:cNvPr id="3" name="Shape 1"/>
          <p:cNvSpPr/>
          <p:nvPr/>
        </p:nvSpPr>
        <p:spPr>
          <a:xfrm>
            <a:off x="457200" y="182880"/>
            <a:ext cx="566928" cy="310896"/>
          </a:xfrm>
          <a:prstGeom prst="roundRect">
            <a:avLst>
              <a:gd name="adj" fmla="val 17647"/>
            </a:avLst>
          </a:prstGeom>
          <a:solidFill>
            <a:srgbClr val="0E5A8A"/>
          </a:solidFill>
        </p:spPr>
      </p:sp>
      <p:sp>
        <p:nvSpPr>
          <p:cNvPr id="4" name="Text 2"/>
          <p:cNvSpPr/>
          <p:nvPr/>
        </p:nvSpPr>
        <p:spPr>
          <a:xfrm>
            <a:off x="457200" y="182880"/>
            <a:ext cx="56692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01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133856" y="118872"/>
            <a:ext cx="6766560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kern="0" spc="120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背景与痛点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33856" y="530352"/>
            <a:ext cx="67665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为什么微弱电信号难以直接测量？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503920" y="473659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3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1115695"/>
            <a:ext cx="4206240" cy="108077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52755" y="1338961"/>
            <a:ext cx="64008" cy="603504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10" name="Shape 8"/>
          <p:cNvSpPr/>
          <p:nvPr/>
        </p:nvSpPr>
        <p:spPr>
          <a:xfrm>
            <a:off x="653923" y="1375537"/>
            <a:ext cx="384048" cy="384048"/>
          </a:xfrm>
          <a:prstGeom prst="ellipse">
            <a:avLst/>
          </a:prstGeom>
          <a:solidFill>
            <a:srgbClr val="F4F8FB"/>
          </a:solidFill>
          <a:ln w="19050">
            <a:solidFill>
              <a:srgbClr val="F5A62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3923" y="1375537"/>
            <a:ext cx="384048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A623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1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65987" y="1320673"/>
            <a:ext cx="329184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幅值低 · 噪声大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1165987" y="1631569"/>
            <a:ext cx="3291840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微安甚至更低量级的微弱电信号幅值极低，极易受到环境噪声干扰，稳定测量困难。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52755" y="2373630"/>
            <a:ext cx="4206240" cy="108077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52755" y="2612644"/>
            <a:ext cx="64008" cy="603504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16" name="Shape 14"/>
          <p:cNvSpPr/>
          <p:nvPr/>
        </p:nvSpPr>
        <p:spPr>
          <a:xfrm>
            <a:off x="653923" y="2649220"/>
            <a:ext cx="384048" cy="384048"/>
          </a:xfrm>
          <a:prstGeom prst="ellipse">
            <a:avLst/>
          </a:prstGeom>
          <a:solidFill>
            <a:srgbClr val="F4F8FB"/>
          </a:solidFill>
          <a:ln w="19050">
            <a:solidFill>
              <a:srgbClr val="F5A62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3923" y="2649220"/>
            <a:ext cx="384048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A623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2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165987" y="2594356"/>
            <a:ext cx="329184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电子放大瓶颈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1165987" y="2905252"/>
            <a:ext cx="3291840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单纯高增益电子放大电路会同步放大前置电学噪声，难以有效提升系统信噪比。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52755" y="3630930"/>
            <a:ext cx="4206240" cy="108077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48310" y="3886327"/>
            <a:ext cx="64008" cy="603504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22" name="Shape 20"/>
          <p:cNvSpPr/>
          <p:nvPr/>
        </p:nvSpPr>
        <p:spPr>
          <a:xfrm>
            <a:off x="649478" y="3922903"/>
            <a:ext cx="384048" cy="384048"/>
          </a:xfrm>
          <a:prstGeom prst="ellipse">
            <a:avLst/>
          </a:prstGeom>
          <a:solidFill>
            <a:srgbClr val="F4F8FB"/>
          </a:solidFill>
          <a:ln w="19050">
            <a:solidFill>
              <a:srgbClr val="F5A62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9478" y="3922903"/>
            <a:ext cx="384048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A623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3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161542" y="3868039"/>
            <a:ext cx="329184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直接测量困难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1161542" y="4178935"/>
            <a:ext cx="3291840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微弱电信号难以直接读取，需要借助物理转换与放大手段，才能被稳定捕获与量化。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4892040" y="1115568"/>
            <a:ext cx="3794760" cy="2834640"/>
          </a:xfrm>
          <a:prstGeom prst="roundRect">
            <a:avLst>
              <a:gd name="adj" fmla="val 2581"/>
            </a:avLst>
          </a:prstGeom>
          <a:solidFill>
            <a:srgbClr val="0B2447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892040" y="1243584"/>
            <a:ext cx="64008" cy="548640"/>
          </a:xfrm>
          <a:prstGeom prst="rect">
            <a:avLst/>
          </a:prstGeom>
          <a:solidFill>
            <a:srgbClr val="38BDF8"/>
          </a:solidFill>
        </p:spPr>
      </p:sp>
      <p:sp>
        <p:nvSpPr>
          <p:cNvPr id="28" name="Text 26"/>
          <p:cNvSpPr/>
          <p:nvPr/>
        </p:nvSpPr>
        <p:spPr>
          <a:xfrm>
            <a:off x="5120640" y="1243584"/>
            <a:ext cx="333756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解决思路：物理放大 + 数字处理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5120640" y="1664208"/>
            <a:ext cx="3337560" cy="84124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物理放大在信号转换前端不引入额外电信号噪声，将微小电学变化转化为可观测的力学与光学位移，从原理上规避电子放大器的噪声限制。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5120640" y="2534666"/>
            <a:ext cx="3337560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</p:spPr>
      </p:sp>
      <p:sp>
        <p:nvSpPr>
          <p:cNvPr id="31" name="Text 29"/>
          <p:cNvSpPr/>
          <p:nvPr/>
        </p:nvSpPr>
        <p:spPr>
          <a:xfrm>
            <a:off x="5303520" y="2688336"/>
            <a:ext cx="297180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0E5A8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光杠杆的作用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5303520" y="3017520"/>
            <a:ext cx="2971800" cy="73152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光杠杆并不直接放大电信号，而是通过机械转换环节，</a:t>
            </a:r>
            <a:endParaRPr lang="en-US" sz="10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将电信号引起的微小偏转转换为放大的光学位移，</a:t>
            </a:r>
            <a:endParaRPr lang="en-US" sz="10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提高系统对微弱信号变化的检测能力。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892040" y="4144645"/>
            <a:ext cx="3794760" cy="566928"/>
          </a:xfrm>
          <a:prstGeom prst="roundRect">
            <a:avLst>
              <a:gd name="adj" fmla="val 12903"/>
            </a:avLst>
          </a:prstGeom>
          <a:solidFill>
            <a:srgbClr val="38BDF8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5074920" y="4150360"/>
            <a:ext cx="3429000" cy="56692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Arduino + 光杠杆</a:t>
            </a:r>
            <a:r>
              <a:rPr lang="en-US" sz="12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  <a:sym typeface="+mn-ea"/>
              </a:rPr>
              <a:t> + PSD</a:t>
            </a:r>
            <a:r>
              <a:rPr lang="en-US" sz="12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，低成本高精度测量</a:t>
            </a:r>
            <a:endParaRPr lang="en-US" sz="1200" b="1" dirty="0">
              <a:solidFill>
                <a:srgbClr val="0B2447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E5A8A"/>
          </a:solidFill>
        </p:spPr>
      </p:sp>
      <p:sp>
        <p:nvSpPr>
          <p:cNvPr id="3" name="Shape 1"/>
          <p:cNvSpPr/>
          <p:nvPr/>
        </p:nvSpPr>
        <p:spPr>
          <a:xfrm>
            <a:off x="457200" y="182880"/>
            <a:ext cx="566928" cy="310896"/>
          </a:xfrm>
          <a:prstGeom prst="roundRect">
            <a:avLst>
              <a:gd name="adj" fmla="val 17647"/>
            </a:avLst>
          </a:prstGeom>
          <a:solidFill>
            <a:srgbClr val="0E5A8A"/>
          </a:solidFill>
        </p:spPr>
      </p:sp>
      <p:sp>
        <p:nvSpPr>
          <p:cNvPr id="4" name="Text 2"/>
          <p:cNvSpPr/>
          <p:nvPr/>
        </p:nvSpPr>
        <p:spPr>
          <a:xfrm>
            <a:off x="457200" y="182880"/>
            <a:ext cx="56692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02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133856" y="118872"/>
            <a:ext cx="6766560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kern="0" spc="120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系统总体设计（一）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33856" y="530352"/>
            <a:ext cx="67665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模块化架构与“电—磁—力—光—电”转换链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503920" y="473659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4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964438"/>
            <a:ext cx="457200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585216" y="1055878"/>
            <a:ext cx="420624" cy="548640"/>
          </a:xfrm>
          <a:prstGeom prst="roundRect">
            <a:avLst>
              <a:gd name="adj" fmla="val 21739"/>
            </a:avLst>
          </a:prstGeom>
          <a:solidFill>
            <a:srgbClr val="0E5A8A"/>
          </a:solidFill>
        </p:spPr>
      </p:sp>
      <p:sp>
        <p:nvSpPr>
          <p:cNvPr id="10" name="Text 8"/>
          <p:cNvSpPr/>
          <p:nvPr/>
        </p:nvSpPr>
        <p:spPr>
          <a:xfrm>
            <a:off x="585216" y="1055878"/>
            <a:ext cx="420624" cy="548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1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115568" y="1028446"/>
            <a:ext cx="292608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微弱电信号发生模块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115568" y="1280795"/>
            <a:ext cx="292608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9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计算机音频 + Si4713 射频发射芯片，产生幅值、频率可控的微弱测试信号。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187952" y="1074166"/>
            <a:ext cx="658368" cy="237744"/>
          </a:xfrm>
          <a:prstGeom prst="roundRect">
            <a:avLst>
              <a:gd name="adj" fmla="val 19231"/>
            </a:avLst>
          </a:prstGeom>
          <a:solidFill>
            <a:srgbClr val="F4F8FB"/>
          </a:solidFill>
        </p:spPr>
      </p:sp>
      <p:sp>
        <p:nvSpPr>
          <p:cNvPr id="14" name="Text 12"/>
          <p:cNvSpPr/>
          <p:nvPr/>
        </p:nvSpPr>
        <p:spPr>
          <a:xfrm>
            <a:off x="4187952" y="1074166"/>
            <a:ext cx="658368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0E5A8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信号源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457200" y="1787398"/>
            <a:ext cx="457200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85216" y="1878838"/>
            <a:ext cx="420624" cy="548640"/>
          </a:xfrm>
          <a:prstGeom prst="roundRect">
            <a:avLst>
              <a:gd name="adj" fmla="val 21739"/>
            </a:avLst>
          </a:prstGeom>
          <a:solidFill>
            <a:srgbClr val="0E5A8A"/>
          </a:solidFill>
        </p:spPr>
      </p:sp>
      <p:sp>
        <p:nvSpPr>
          <p:cNvPr id="17" name="Text 15"/>
          <p:cNvSpPr/>
          <p:nvPr/>
        </p:nvSpPr>
        <p:spPr>
          <a:xfrm>
            <a:off x="585216" y="1878838"/>
            <a:ext cx="420624" cy="548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2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115568" y="1851406"/>
            <a:ext cx="292608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信号接收模块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115568" y="2103755"/>
            <a:ext cx="292608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9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接收线圈 + 永磁体，按电磁感应原理将场中微弱信号转换为感应电流。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4187952" y="1897126"/>
            <a:ext cx="658368" cy="237744"/>
          </a:xfrm>
          <a:prstGeom prst="roundRect">
            <a:avLst>
              <a:gd name="adj" fmla="val 19231"/>
            </a:avLst>
          </a:prstGeom>
          <a:solidFill>
            <a:srgbClr val="F4F8FB"/>
          </a:solidFill>
        </p:spPr>
      </p:sp>
      <p:sp>
        <p:nvSpPr>
          <p:cNvPr id="21" name="Text 19"/>
          <p:cNvSpPr/>
          <p:nvPr/>
        </p:nvSpPr>
        <p:spPr>
          <a:xfrm>
            <a:off x="4187952" y="1897126"/>
            <a:ext cx="658368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0E5A8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电磁感应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457200" y="2610358"/>
            <a:ext cx="457200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585216" y="2701798"/>
            <a:ext cx="420624" cy="548640"/>
          </a:xfrm>
          <a:prstGeom prst="roundRect">
            <a:avLst>
              <a:gd name="adj" fmla="val 21739"/>
            </a:avLst>
          </a:prstGeom>
          <a:solidFill>
            <a:srgbClr val="38BDF8"/>
          </a:solidFill>
        </p:spPr>
      </p:sp>
      <p:sp>
        <p:nvSpPr>
          <p:cNvPr id="24" name="Text 22"/>
          <p:cNvSpPr/>
          <p:nvPr/>
        </p:nvSpPr>
        <p:spPr>
          <a:xfrm>
            <a:off x="585216" y="2701798"/>
            <a:ext cx="420624" cy="548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3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115568" y="2674366"/>
            <a:ext cx="292608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偏转模块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1115568" y="2926715"/>
            <a:ext cx="292608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9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悬吊式偏转线圈受安培力矩产生机械偏转，反射镜 + PSD 构成光杠杆实现光学放大。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4187952" y="2720086"/>
            <a:ext cx="658368" cy="237744"/>
          </a:xfrm>
          <a:prstGeom prst="roundRect">
            <a:avLst>
              <a:gd name="adj" fmla="val 19231"/>
            </a:avLst>
          </a:prstGeom>
          <a:solidFill>
            <a:srgbClr val="F4F8FB"/>
          </a:solidFill>
        </p:spPr>
      </p:sp>
      <p:sp>
        <p:nvSpPr>
          <p:cNvPr id="28" name="Text 26"/>
          <p:cNvSpPr/>
          <p:nvPr/>
        </p:nvSpPr>
        <p:spPr>
          <a:xfrm>
            <a:off x="4187952" y="2720086"/>
            <a:ext cx="658368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0E5A8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物理放大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57200" y="3433318"/>
            <a:ext cx="457200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585216" y="3524758"/>
            <a:ext cx="420624" cy="548640"/>
          </a:xfrm>
          <a:prstGeom prst="roundRect">
            <a:avLst>
              <a:gd name="adj" fmla="val 21739"/>
            </a:avLst>
          </a:prstGeom>
          <a:solidFill>
            <a:srgbClr val="0E5A8A"/>
          </a:solidFill>
        </p:spPr>
      </p:sp>
      <p:sp>
        <p:nvSpPr>
          <p:cNvPr id="31" name="Text 29"/>
          <p:cNvSpPr/>
          <p:nvPr/>
        </p:nvSpPr>
        <p:spPr>
          <a:xfrm>
            <a:off x="585216" y="3524758"/>
            <a:ext cx="420624" cy="548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4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1115568" y="3497326"/>
            <a:ext cx="292608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数据处理模块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1115568" y="3749675"/>
            <a:ext cx="292608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9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PSD 信号经调理与 ADS1115 采样，由 Arduino 完成归一化运算与定量输出。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187952" y="3543046"/>
            <a:ext cx="658368" cy="237744"/>
          </a:xfrm>
          <a:prstGeom prst="roundRect">
            <a:avLst>
              <a:gd name="adj" fmla="val 19231"/>
            </a:avLst>
          </a:prstGeom>
          <a:solidFill>
            <a:srgbClr val="F4F8FB"/>
          </a:solidFill>
        </p:spPr>
      </p:sp>
      <p:sp>
        <p:nvSpPr>
          <p:cNvPr id="35" name="Text 33"/>
          <p:cNvSpPr/>
          <p:nvPr/>
        </p:nvSpPr>
        <p:spPr>
          <a:xfrm>
            <a:off x="4187952" y="3543046"/>
            <a:ext cx="658368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0E5A8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数字读出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5257800" y="964438"/>
            <a:ext cx="3429000" cy="3127248"/>
          </a:xfrm>
          <a:prstGeom prst="roundRect">
            <a:avLst>
              <a:gd name="adj" fmla="val 2339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37" name="Text 35"/>
          <p:cNvSpPr/>
          <p:nvPr/>
        </p:nvSpPr>
        <p:spPr>
          <a:xfrm>
            <a:off x="5394960" y="1037590"/>
            <a:ext cx="3154680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系统架构示意图</a:t>
            </a:r>
            <a:endParaRPr lang="en-US" sz="950" dirty="0"/>
          </a:p>
        </p:txBody>
      </p:sp>
      <p:sp>
        <p:nvSpPr>
          <p:cNvPr id="42" name="Shape 38"/>
          <p:cNvSpPr/>
          <p:nvPr/>
        </p:nvSpPr>
        <p:spPr>
          <a:xfrm>
            <a:off x="740664" y="4434840"/>
            <a:ext cx="1170432" cy="310896"/>
          </a:xfrm>
          <a:prstGeom prst="roundRect">
            <a:avLst>
              <a:gd name="adj" fmla="val 23529"/>
            </a:avLst>
          </a:prstGeom>
          <a:solidFill>
            <a:srgbClr val="0E5A8A"/>
          </a:solidFill>
        </p:spPr>
      </p:sp>
      <p:sp>
        <p:nvSpPr>
          <p:cNvPr id="43" name="Text 39"/>
          <p:cNvSpPr/>
          <p:nvPr/>
        </p:nvSpPr>
        <p:spPr>
          <a:xfrm>
            <a:off x="740664" y="4434840"/>
            <a:ext cx="1170432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微弱电信号产生</a:t>
            </a:r>
            <a:endParaRPr lang="en-US" sz="900" dirty="0"/>
          </a:p>
        </p:txBody>
      </p:sp>
      <p:sp>
        <p:nvSpPr>
          <p:cNvPr id="44" name="Shape 40"/>
          <p:cNvSpPr/>
          <p:nvPr/>
        </p:nvSpPr>
        <p:spPr>
          <a:xfrm>
            <a:off x="1911096" y="4590288"/>
            <a:ext cx="128016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45" name="Shape 41"/>
          <p:cNvSpPr/>
          <p:nvPr/>
        </p:nvSpPr>
        <p:spPr>
          <a:xfrm>
            <a:off x="2039112" y="4434840"/>
            <a:ext cx="1170432" cy="310896"/>
          </a:xfrm>
          <a:prstGeom prst="roundRect">
            <a:avLst>
              <a:gd name="adj" fmla="val 23529"/>
            </a:avLst>
          </a:prstGeom>
          <a:solidFill>
            <a:srgbClr val="1C7293"/>
          </a:solidFill>
        </p:spPr>
      </p:sp>
      <p:sp>
        <p:nvSpPr>
          <p:cNvPr id="46" name="Text 42"/>
          <p:cNvSpPr/>
          <p:nvPr/>
        </p:nvSpPr>
        <p:spPr>
          <a:xfrm>
            <a:off x="2039112" y="4434840"/>
            <a:ext cx="1170432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电磁感应转换</a:t>
            </a:r>
            <a:endParaRPr lang="en-US" sz="900" dirty="0"/>
          </a:p>
        </p:txBody>
      </p:sp>
      <p:sp>
        <p:nvSpPr>
          <p:cNvPr id="47" name="Shape 43"/>
          <p:cNvSpPr/>
          <p:nvPr/>
        </p:nvSpPr>
        <p:spPr>
          <a:xfrm>
            <a:off x="3209544" y="4590288"/>
            <a:ext cx="128016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48" name="Shape 44"/>
          <p:cNvSpPr/>
          <p:nvPr/>
        </p:nvSpPr>
        <p:spPr>
          <a:xfrm>
            <a:off x="3337560" y="4434840"/>
            <a:ext cx="1170432" cy="310896"/>
          </a:xfrm>
          <a:prstGeom prst="roundRect">
            <a:avLst>
              <a:gd name="adj" fmla="val 23529"/>
            </a:avLst>
          </a:prstGeom>
          <a:solidFill>
            <a:srgbClr val="0E5A8A"/>
          </a:solidFill>
        </p:spPr>
      </p:sp>
      <p:sp>
        <p:nvSpPr>
          <p:cNvPr id="49" name="Text 45"/>
          <p:cNvSpPr/>
          <p:nvPr/>
        </p:nvSpPr>
        <p:spPr>
          <a:xfrm>
            <a:off x="3337560" y="4434840"/>
            <a:ext cx="1170432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磁电转换</a:t>
            </a:r>
            <a:endParaRPr lang="en-US" sz="900" dirty="0"/>
          </a:p>
        </p:txBody>
      </p:sp>
      <p:sp>
        <p:nvSpPr>
          <p:cNvPr id="50" name="Shape 46"/>
          <p:cNvSpPr/>
          <p:nvPr/>
        </p:nvSpPr>
        <p:spPr>
          <a:xfrm>
            <a:off x="4507992" y="4590288"/>
            <a:ext cx="128016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51" name="Shape 47"/>
          <p:cNvSpPr/>
          <p:nvPr/>
        </p:nvSpPr>
        <p:spPr>
          <a:xfrm>
            <a:off x="4636008" y="4434840"/>
            <a:ext cx="1170432" cy="310896"/>
          </a:xfrm>
          <a:prstGeom prst="roundRect">
            <a:avLst>
              <a:gd name="adj" fmla="val 23529"/>
            </a:avLst>
          </a:prstGeom>
          <a:solidFill>
            <a:srgbClr val="1C7293"/>
          </a:solidFill>
        </p:spPr>
      </p:sp>
      <p:sp>
        <p:nvSpPr>
          <p:cNvPr id="52" name="Text 48"/>
          <p:cNvSpPr/>
          <p:nvPr/>
        </p:nvSpPr>
        <p:spPr>
          <a:xfrm>
            <a:off x="4636008" y="4434840"/>
            <a:ext cx="1170432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机械偏转</a:t>
            </a:r>
            <a:endParaRPr lang="en-US" sz="900" dirty="0"/>
          </a:p>
        </p:txBody>
      </p:sp>
      <p:sp>
        <p:nvSpPr>
          <p:cNvPr id="53" name="Shape 49"/>
          <p:cNvSpPr/>
          <p:nvPr/>
        </p:nvSpPr>
        <p:spPr>
          <a:xfrm>
            <a:off x="5806440" y="4590288"/>
            <a:ext cx="128016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54" name="Shape 50"/>
          <p:cNvSpPr/>
          <p:nvPr/>
        </p:nvSpPr>
        <p:spPr>
          <a:xfrm>
            <a:off x="5934456" y="4434840"/>
            <a:ext cx="1170432" cy="310896"/>
          </a:xfrm>
          <a:prstGeom prst="roundRect">
            <a:avLst>
              <a:gd name="adj" fmla="val 23529"/>
            </a:avLst>
          </a:prstGeom>
          <a:solidFill>
            <a:srgbClr val="0E5A8A"/>
          </a:solidFill>
        </p:spPr>
      </p:sp>
      <p:sp>
        <p:nvSpPr>
          <p:cNvPr id="55" name="Text 51"/>
          <p:cNvSpPr/>
          <p:nvPr/>
        </p:nvSpPr>
        <p:spPr>
          <a:xfrm>
            <a:off x="5934456" y="4434840"/>
            <a:ext cx="1170432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光学检测</a:t>
            </a:r>
            <a:endParaRPr lang="en-US" sz="900" dirty="0"/>
          </a:p>
        </p:txBody>
      </p:sp>
      <p:sp>
        <p:nvSpPr>
          <p:cNvPr id="56" name="Shape 52"/>
          <p:cNvSpPr/>
          <p:nvPr/>
        </p:nvSpPr>
        <p:spPr>
          <a:xfrm>
            <a:off x="7104888" y="4590288"/>
            <a:ext cx="128016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57" name="Shape 53"/>
          <p:cNvSpPr/>
          <p:nvPr/>
        </p:nvSpPr>
        <p:spPr>
          <a:xfrm>
            <a:off x="7232904" y="4434840"/>
            <a:ext cx="1170432" cy="310896"/>
          </a:xfrm>
          <a:prstGeom prst="roundRect">
            <a:avLst>
              <a:gd name="adj" fmla="val 23529"/>
            </a:avLst>
          </a:prstGeom>
          <a:solidFill>
            <a:srgbClr val="1C7293"/>
          </a:solidFill>
        </p:spPr>
      </p:sp>
      <p:sp>
        <p:nvSpPr>
          <p:cNvPr id="58" name="Text 54"/>
          <p:cNvSpPr/>
          <p:nvPr/>
        </p:nvSpPr>
        <p:spPr>
          <a:xfrm>
            <a:off x="7232904" y="4434840"/>
            <a:ext cx="1170432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数字处理</a:t>
            </a:r>
            <a:endParaRPr lang="en-US" sz="900" dirty="0"/>
          </a:p>
        </p:txBody>
      </p:sp>
      <p:pic>
        <p:nvPicPr>
          <p:cNvPr id="38" name="图片 37" descr="系统架构"/>
          <p:cNvPicPr>
            <a:picLocks noChangeAspect="1"/>
          </p:cNvPicPr>
          <p:nvPr/>
        </p:nvPicPr>
        <p:blipFill>
          <a:blip r:embed="rId1"/>
          <a:srcRect l="16109" t="21470" r="5898" b="4802"/>
          <a:stretch>
            <a:fillRect/>
          </a:stretch>
        </p:blipFill>
        <p:spPr>
          <a:xfrm>
            <a:off x="5554980" y="1249680"/>
            <a:ext cx="3008630" cy="27235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E5A8A"/>
          </a:solidFill>
        </p:spPr>
      </p:sp>
      <p:sp>
        <p:nvSpPr>
          <p:cNvPr id="3" name="Shape 1"/>
          <p:cNvSpPr/>
          <p:nvPr/>
        </p:nvSpPr>
        <p:spPr>
          <a:xfrm>
            <a:off x="457200" y="182880"/>
            <a:ext cx="566928" cy="310896"/>
          </a:xfrm>
          <a:prstGeom prst="roundRect">
            <a:avLst>
              <a:gd name="adj" fmla="val 17647"/>
            </a:avLst>
          </a:prstGeom>
          <a:solidFill>
            <a:srgbClr val="0E5A8A"/>
          </a:solidFill>
        </p:spPr>
      </p:sp>
      <p:sp>
        <p:nvSpPr>
          <p:cNvPr id="4" name="Text 2"/>
          <p:cNvSpPr/>
          <p:nvPr/>
        </p:nvSpPr>
        <p:spPr>
          <a:xfrm>
            <a:off x="457200" y="182880"/>
            <a:ext cx="56692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02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133856" y="118872"/>
            <a:ext cx="6766560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kern="0" spc="120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系统总体设计（二）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33856" y="530352"/>
            <a:ext cx="67665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关键设计要点与系统特点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503920" y="473659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5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1115568"/>
            <a:ext cx="39776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585216" y="1225296"/>
            <a:ext cx="457200" cy="603504"/>
          </a:xfrm>
          <a:prstGeom prst="roundRect">
            <a:avLst>
              <a:gd name="adj" fmla="val 20000"/>
            </a:avLst>
          </a:prstGeom>
          <a:solidFill>
            <a:srgbClr val="0E5A8A"/>
          </a:solidFill>
        </p:spPr>
      </p:sp>
      <p:sp>
        <p:nvSpPr>
          <p:cNvPr id="10" name="Text 8"/>
          <p:cNvSpPr/>
          <p:nvPr/>
        </p:nvSpPr>
        <p:spPr>
          <a:xfrm>
            <a:off x="585216" y="1225296"/>
            <a:ext cx="457200" cy="6035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1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170432" y="1188720"/>
            <a:ext cx="306324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模块化设计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170432" y="1454658"/>
            <a:ext cx="3063240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9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信号产生、接收、偏转转换与数据处理分离，各部分功能明确、便于独立调试与升级。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57200" y="2048256"/>
            <a:ext cx="39776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585216" y="2157984"/>
            <a:ext cx="457200" cy="603504"/>
          </a:xfrm>
          <a:prstGeom prst="roundRect">
            <a:avLst>
              <a:gd name="adj" fmla="val 20000"/>
            </a:avLst>
          </a:prstGeom>
          <a:solidFill>
            <a:srgbClr val="1C7293"/>
          </a:solidFill>
        </p:spPr>
      </p:sp>
      <p:sp>
        <p:nvSpPr>
          <p:cNvPr id="15" name="Text 13"/>
          <p:cNvSpPr/>
          <p:nvPr/>
        </p:nvSpPr>
        <p:spPr>
          <a:xfrm>
            <a:off x="585216" y="2157984"/>
            <a:ext cx="457200" cy="6035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170432" y="2121408"/>
            <a:ext cx="306324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一体化线圈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1170432" y="2387346"/>
            <a:ext cx="3063240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9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接收线圈与偏转线圈由同一根连续铜线绕制、直接相连，减少连接损耗与接触误差。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57200" y="2980944"/>
            <a:ext cx="39776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585216" y="3090672"/>
            <a:ext cx="457200" cy="603504"/>
          </a:xfrm>
          <a:prstGeom prst="roundRect">
            <a:avLst>
              <a:gd name="adj" fmla="val 20000"/>
            </a:avLst>
          </a:prstGeom>
          <a:solidFill>
            <a:srgbClr val="0B2447"/>
          </a:solidFill>
        </p:spPr>
      </p:sp>
      <p:sp>
        <p:nvSpPr>
          <p:cNvPr id="20" name="Text 18"/>
          <p:cNvSpPr/>
          <p:nvPr/>
        </p:nvSpPr>
        <p:spPr>
          <a:xfrm>
            <a:off x="585216" y="3090672"/>
            <a:ext cx="457200" cy="6035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170432" y="3054096"/>
            <a:ext cx="306324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稳定磁场环境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1170432" y="3320034"/>
            <a:ext cx="3063240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9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钕铁硼永磁体构建稳定偏置磁场，使微弱电流的电磁作用驱动机械结构产生可检测变化。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57200" y="3950208"/>
            <a:ext cx="3977640" cy="768096"/>
          </a:xfrm>
          <a:prstGeom prst="roundRect">
            <a:avLst>
              <a:gd name="adj" fmla="val 9524"/>
            </a:avLst>
          </a:prstGeom>
          <a:solidFill>
            <a:srgbClr val="0B2447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640080" y="3950208"/>
            <a:ext cx="3611880" cy="7680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电磁屏蔽：装置整体屏蔽 + 数据处理金属屏蔽罩隔离，数字通信实现模块间数据交互。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663440" y="1115568"/>
            <a:ext cx="40233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846320" y="1225296"/>
            <a:ext cx="36576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物理放大 + 数字处理结合</a:t>
            </a:r>
            <a:endParaRPr lang="en-US" sz="1400" b="1" dirty="0">
              <a:solidFill>
                <a:srgbClr val="0B2447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846320" y="1536192"/>
            <a:ext cx="3657600" cy="8229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光杠杆 + PSD 将微小角位移放大为光斑位移；</a:t>
            </a:r>
            <a:endParaRPr lang="en-US" sz="1050" dirty="0">
              <a:solidFill>
                <a:srgbClr val="1E293B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  <a:p>
            <a:pPr marL="0" indent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AD8628 低噪声调理、ADS1115 高精度采样、Arduino 实时计算，构成完整的数字化测量链路。</a:t>
            </a:r>
            <a:endParaRPr lang="en-US" sz="1050" dirty="0">
              <a:solidFill>
                <a:srgbClr val="1E293B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4846320" y="2395728"/>
            <a:ext cx="36576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E5A8A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归一化算子 P 消除激光光强波动影响</a:t>
            </a:r>
            <a:endParaRPr lang="en-US" sz="1050" b="1" dirty="0">
              <a:solidFill>
                <a:srgbClr val="0E5A8A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4663440" y="2944368"/>
            <a:ext cx="4023360" cy="1773936"/>
          </a:xfrm>
          <a:prstGeom prst="roundRect">
            <a:avLst>
              <a:gd name="adj" fmla="val 4124"/>
            </a:avLst>
          </a:prstGeom>
          <a:solidFill>
            <a:srgbClr val="F4F8FB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4846320" y="3054096"/>
            <a:ext cx="36576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信号流（间接测量）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4864608" y="3419856"/>
            <a:ext cx="128016" cy="128016"/>
          </a:xfrm>
          <a:prstGeom prst="ellipse">
            <a:avLst/>
          </a:prstGeom>
          <a:solidFill>
            <a:srgbClr val="38BDF8"/>
          </a:solidFill>
        </p:spPr>
      </p:sp>
      <p:sp>
        <p:nvSpPr>
          <p:cNvPr id="32" name="Text 30"/>
          <p:cNvSpPr/>
          <p:nvPr/>
        </p:nvSpPr>
        <p:spPr>
          <a:xfrm>
            <a:off x="5065776" y="3401568"/>
            <a:ext cx="219456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场中微弱信号 → 感应电流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7132320" y="3401568"/>
            <a:ext cx="13716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接收线圈 · 法拉第电磁感应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>
            <a:off x="4864608" y="3749040"/>
            <a:ext cx="128016" cy="128016"/>
          </a:xfrm>
          <a:prstGeom prst="ellipse">
            <a:avLst/>
          </a:prstGeom>
          <a:solidFill>
            <a:srgbClr val="38BDF8"/>
          </a:solidFill>
        </p:spPr>
      </p:sp>
      <p:sp>
        <p:nvSpPr>
          <p:cNvPr id="35" name="Text 33"/>
          <p:cNvSpPr/>
          <p:nvPr/>
        </p:nvSpPr>
        <p:spPr>
          <a:xfrm>
            <a:off x="5065776" y="3730752"/>
            <a:ext cx="219456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电流 → 机械偏转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7132320" y="3730752"/>
            <a:ext cx="13716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载流线圈 · 安培力矩平衡</a:t>
            </a:r>
            <a:endParaRPr lang="en-US" sz="750" dirty="0"/>
          </a:p>
        </p:txBody>
      </p:sp>
      <p:sp>
        <p:nvSpPr>
          <p:cNvPr id="37" name="Shape 35"/>
          <p:cNvSpPr/>
          <p:nvPr/>
        </p:nvSpPr>
        <p:spPr>
          <a:xfrm>
            <a:off x="4864608" y="4078224"/>
            <a:ext cx="128016" cy="128016"/>
          </a:xfrm>
          <a:prstGeom prst="ellipse">
            <a:avLst/>
          </a:prstGeom>
          <a:solidFill>
            <a:srgbClr val="38BDF8"/>
          </a:solidFill>
        </p:spPr>
      </p:sp>
      <p:sp>
        <p:nvSpPr>
          <p:cNvPr id="38" name="Text 36"/>
          <p:cNvSpPr/>
          <p:nvPr/>
        </p:nvSpPr>
        <p:spPr>
          <a:xfrm>
            <a:off x="5065776" y="4059936"/>
            <a:ext cx="219456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角位移 → 光斑位移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7132320" y="4059936"/>
            <a:ext cx="13716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光杠杆 · 反射定律 2θ</a:t>
            </a:r>
            <a:endParaRPr lang="en-US" sz="750" dirty="0"/>
          </a:p>
        </p:txBody>
      </p:sp>
      <p:sp>
        <p:nvSpPr>
          <p:cNvPr id="40" name="Shape 38"/>
          <p:cNvSpPr/>
          <p:nvPr/>
        </p:nvSpPr>
        <p:spPr>
          <a:xfrm>
            <a:off x="4864608" y="4407408"/>
            <a:ext cx="128016" cy="128016"/>
          </a:xfrm>
          <a:prstGeom prst="ellipse">
            <a:avLst/>
          </a:prstGeom>
          <a:solidFill>
            <a:srgbClr val="38BDF8"/>
          </a:solidFill>
        </p:spPr>
      </p:sp>
      <p:sp>
        <p:nvSpPr>
          <p:cNvPr id="41" name="Text 39"/>
          <p:cNvSpPr/>
          <p:nvPr/>
        </p:nvSpPr>
        <p:spPr>
          <a:xfrm>
            <a:off x="5065776" y="4389120"/>
            <a:ext cx="219456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光斑 → 数字量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7132320" y="4389120"/>
            <a:ext cx="13716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PSD + ADS1115 + Arduino</a:t>
            </a:r>
            <a:endParaRPr lang="en-US" sz="750" dirty="0"/>
          </a:p>
        </p:txBody>
      </p:sp>
      <p:pic>
        <p:nvPicPr>
          <p:cNvPr id="43" name="图片 42" descr="系统流程"/>
          <p:cNvPicPr>
            <a:picLocks noChangeAspect="1"/>
          </p:cNvPicPr>
          <p:nvPr/>
        </p:nvPicPr>
        <p:blipFill>
          <a:blip r:embed="rId1"/>
          <a:srcRect l="1618" t="7012" r="6624" b="3762"/>
          <a:stretch>
            <a:fillRect/>
          </a:stretch>
        </p:blipFill>
        <p:spPr>
          <a:xfrm>
            <a:off x="4615815" y="575945"/>
            <a:ext cx="4095750" cy="4315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E5A8A"/>
          </a:solidFill>
        </p:spPr>
      </p:sp>
      <p:sp>
        <p:nvSpPr>
          <p:cNvPr id="3" name="Shape 1"/>
          <p:cNvSpPr/>
          <p:nvPr/>
        </p:nvSpPr>
        <p:spPr>
          <a:xfrm>
            <a:off x="457200" y="182880"/>
            <a:ext cx="566928" cy="310896"/>
          </a:xfrm>
          <a:prstGeom prst="roundRect">
            <a:avLst>
              <a:gd name="adj" fmla="val 17647"/>
            </a:avLst>
          </a:prstGeom>
          <a:solidFill>
            <a:srgbClr val="0E5A8A"/>
          </a:solidFill>
        </p:spPr>
      </p:sp>
      <p:sp>
        <p:nvSpPr>
          <p:cNvPr id="4" name="Text 2"/>
          <p:cNvSpPr/>
          <p:nvPr/>
        </p:nvSpPr>
        <p:spPr>
          <a:xfrm>
            <a:off x="457200" y="182880"/>
            <a:ext cx="56692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03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133856" y="118872"/>
            <a:ext cx="6766560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kern="0" spc="120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模块一｜微弱电信号发生模块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33856" y="530352"/>
            <a:ext cx="67665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计算机音频调制 + Si4713 射频发射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503920" y="473659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6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1115568"/>
            <a:ext cx="475488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0080" y="1225296"/>
            <a:ext cx="18288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组成结构</a:t>
            </a:r>
            <a:endParaRPr lang="en-US" sz="1400" b="1" dirty="0">
              <a:solidFill>
                <a:srgbClr val="0B2447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40080" y="1554480"/>
            <a:ext cx="1371600" cy="1234440"/>
          </a:xfrm>
          <a:prstGeom prst="roundRect">
            <a:avLst>
              <a:gd name="adj" fmla="val 7407"/>
            </a:avLst>
          </a:prstGeom>
          <a:solidFill>
            <a:srgbClr val="0E5A8A"/>
          </a:solidFill>
        </p:spPr>
      </p:sp>
      <p:sp>
        <p:nvSpPr>
          <p:cNvPr id="11" name="Text 9"/>
          <p:cNvSpPr/>
          <p:nvPr/>
        </p:nvSpPr>
        <p:spPr>
          <a:xfrm>
            <a:off x="640080" y="1609344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音频输出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0080" y="1920240"/>
            <a:ext cx="1371600" cy="8229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90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计算机生成低频</a:t>
            </a:r>
            <a:endParaRPr lang="en-US" sz="900" dirty="0"/>
          </a:p>
          <a:p>
            <a:pPr marL="0" indent="0" algn="ctr">
              <a:lnSpc>
                <a:spcPct val="108000"/>
              </a:lnSpc>
              <a:buNone/>
            </a:pPr>
            <a:r>
              <a:rPr lang="en-US" sz="90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调制信号</a:t>
            </a:r>
            <a:endParaRPr lang="en-US" sz="900" dirty="0"/>
          </a:p>
          <a:p>
            <a:pPr marL="0" indent="0" algn="ctr">
              <a:lnSpc>
                <a:spcPct val="108000"/>
              </a:lnSpc>
              <a:buNone/>
            </a:pPr>
            <a:r>
              <a:rPr lang="en-US" sz="90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（幅值/频率可控）</a:t>
            </a:r>
            <a:endParaRPr lang="en-US" sz="900" dirty="0">
              <a:solidFill>
                <a:srgbClr val="D7E9F5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2011680" y="2176272"/>
            <a:ext cx="182880" cy="0"/>
          </a:xfrm>
          <a:prstGeom prst="line">
            <a:avLst/>
          </a:prstGeom>
          <a:noFill/>
          <a:ln w="1778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2194560" y="1554480"/>
            <a:ext cx="1371600" cy="1234440"/>
          </a:xfrm>
          <a:prstGeom prst="roundRect">
            <a:avLst>
              <a:gd name="adj" fmla="val 7407"/>
            </a:avLst>
          </a:prstGeom>
          <a:solidFill>
            <a:srgbClr val="38BDF8"/>
          </a:solidFill>
        </p:spPr>
      </p:sp>
      <p:sp>
        <p:nvSpPr>
          <p:cNvPr id="15" name="Text 13"/>
          <p:cNvSpPr/>
          <p:nvPr/>
        </p:nvSpPr>
        <p:spPr>
          <a:xfrm>
            <a:off x="2194560" y="1609344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Si4713 发射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194560" y="1920240"/>
            <a:ext cx="1371600" cy="8229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900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3.5mm LIN/RIN</a:t>
            </a:r>
            <a:endParaRPr lang="en-US" sz="900" dirty="0"/>
          </a:p>
          <a:p>
            <a:pPr marL="0" indent="0" algn="ctr">
              <a:lnSpc>
                <a:spcPct val="108000"/>
              </a:lnSpc>
              <a:buNone/>
            </a:pPr>
            <a:r>
              <a:rPr lang="en-US" sz="900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输入 · I2C 配置</a:t>
            </a:r>
            <a:endParaRPr lang="en-US" sz="900" dirty="0"/>
          </a:p>
          <a:p>
            <a:pPr marL="0" indent="0" algn="ctr">
              <a:lnSpc>
                <a:spcPct val="108000"/>
              </a:lnSpc>
              <a:buNone/>
            </a:pPr>
            <a:r>
              <a:rPr lang="en-US" sz="900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射频调制输出</a:t>
            </a:r>
            <a:endParaRPr lang="en-US" sz="900" dirty="0">
              <a:solidFill>
                <a:srgbClr val="0B2447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3566160" y="2176272"/>
            <a:ext cx="182880" cy="0"/>
          </a:xfrm>
          <a:prstGeom prst="line">
            <a:avLst/>
          </a:prstGeom>
          <a:noFill/>
          <a:ln w="1778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3749040" y="1554480"/>
            <a:ext cx="1371600" cy="1234440"/>
          </a:xfrm>
          <a:prstGeom prst="roundRect">
            <a:avLst>
              <a:gd name="adj" fmla="val 7407"/>
            </a:avLst>
          </a:prstGeom>
          <a:solidFill>
            <a:srgbClr val="0E5A8A"/>
          </a:solidFill>
        </p:spPr>
      </p:sp>
      <p:sp>
        <p:nvSpPr>
          <p:cNvPr id="19" name="Text 17"/>
          <p:cNvSpPr/>
          <p:nvPr/>
        </p:nvSpPr>
        <p:spPr>
          <a:xfrm>
            <a:off x="3749040" y="1609344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天线辐射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749040" y="1920240"/>
            <a:ext cx="1371600" cy="8229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90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将已调射频信号</a:t>
            </a:r>
            <a:endParaRPr lang="en-US" sz="900" dirty="0"/>
          </a:p>
          <a:p>
            <a:pPr marL="0" indent="0" algn="ctr">
              <a:lnSpc>
                <a:spcPct val="108000"/>
              </a:lnSpc>
              <a:buNone/>
            </a:pPr>
            <a:r>
              <a:rPr lang="en-US" sz="90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发射至场中</a:t>
            </a:r>
            <a:endParaRPr lang="en-US" sz="900" dirty="0"/>
          </a:p>
          <a:p>
            <a:pPr marL="0" indent="0" algn="ctr">
              <a:lnSpc>
                <a:spcPct val="108000"/>
              </a:lnSpc>
              <a:buNone/>
            </a:pPr>
            <a:r>
              <a:rPr lang="en-US" sz="90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形成测试磁场</a:t>
            </a:r>
            <a:endParaRPr lang="en-US" sz="900" dirty="0">
              <a:solidFill>
                <a:srgbClr val="D7E9F5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40080" y="2944368"/>
            <a:ext cx="4389120" cy="4023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Arduino 通过 I2C 完成 Si4713 初始化：setTXpower() 设置输出功率，radio.tuneFM() 配置载波频率，含初始化检测与异常重试机制。</a:t>
            </a:r>
            <a:endParaRPr lang="en-US" sz="1050" dirty="0">
              <a:solidFill>
                <a:srgbClr val="1E293B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57200" y="3566160"/>
            <a:ext cx="4754880" cy="822960"/>
          </a:xfrm>
          <a:prstGeom prst="roundRect">
            <a:avLst>
              <a:gd name="adj" fmla="val 8889"/>
            </a:avLst>
          </a:prstGeom>
          <a:solidFill>
            <a:srgbClr val="F4F8FB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40080" y="3657600"/>
            <a:ext cx="43891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方案优势</a:t>
            </a:r>
            <a:endParaRPr lang="en-US" sz="1200" b="1" dirty="0">
              <a:solidFill>
                <a:srgbClr val="0B2447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40080" y="3931920"/>
            <a:ext cx="4389120" cy="4023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计算机音频输出提供高稳定低频调制信号，配合 Si4713 集成射频调制实现小型化；串口周期输出载波频率与调制状态，便于实验观测与调试。</a:t>
            </a:r>
            <a:endParaRPr lang="en-US" sz="1050" dirty="0">
              <a:solidFill>
                <a:srgbClr val="1E293B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5532120" y="1115568"/>
            <a:ext cx="3154680" cy="1828800"/>
          </a:xfrm>
          <a:prstGeom prst="roundRect">
            <a:avLst>
              <a:gd name="adj" fmla="val 4000"/>
            </a:avLst>
          </a:prstGeom>
          <a:solidFill>
            <a:srgbClr val="0B2447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5634990" y="1226185"/>
            <a:ext cx="2752090" cy="48196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发生模块</a:t>
            </a:r>
            <a:endParaRPr lang="en-US" sz="1050" b="1" dirty="0">
              <a:solidFill>
                <a:srgbClr val="FFFFFF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电路原理图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5532120" y="3072384"/>
            <a:ext cx="3154680" cy="1316736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9" name="Text 26"/>
          <p:cNvSpPr/>
          <p:nvPr/>
        </p:nvSpPr>
        <p:spPr>
          <a:xfrm>
            <a:off x="5715000" y="3163824"/>
            <a:ext cx="278892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软件流程</a:t>
            </a:r>
            <a:endParaRPr lang="en-US" sz="1200" b="1" dirty="0">
              <a:solidFill>
                <a:srgbClr val="0B2447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30" name="Text 27"/>
          <p:cNvSpPr/>
          <p:nvPr/>
        </p:nvSpPr>
        <p:spPr>
          <a:xfrm>
            <a:off x="5715000" y="3456432"/>
            <a:ext cx="2788920" cy="86868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初始化与检测（多尝试建链）</a:t>
            </a:r>
            <a:endParaRPr lang="en-US" sz="10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→ 设置发射功率与载波频率</a:t>
            </a:r>
            <a:endParaRPr lang="en-US" sz="10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→ 串口周期输出工作状态</a:t>
            </a:r>
            <a:endParaRPr lang="en-US" sz="1000" dirty="0">
              <a:solidFill>
                <a:srgbClr val="1E293B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pic>
        <p:nvPicPr>
          <p:cNvPr id="32" name="图片 6" descr="发生模块接线示意图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8750" y="1226185"/>
            <a:ext cx="2072640" cy="15906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E5A8A"/>
          </a:solidFill>
        </p:spPr>
      </p:sp>
      <p:sp>
        <p:nvSpPr>
          <p:cNvPr id="3" name="Shape 1"/>
          <p:cNvSpPr/>
          <p:nvPr/>
        </p:nvSpPr>
        <p:spPr>
          <a:xfrm>
            <a:off x="457200" y="182880"/>
            <a:ext cx="566928" cy="310896"/>
          </a:xfrm>
          <a:prstGeom prst="roundRect">
            <a:avLst>
              <a:gd name="adj" fmla="val 17647"/>
            </a:avLst>
          </a:prstGeom>
          <a:solidFill>
            <a:srgbClr val="0E5A8A"/>
          </a:solidFill>
        </p:spPr>
      </p:sp>
      <p:sp>
        <p:nvSpPr>
          <p:cNvPr id="4" name="Text 2"/>
          <p:cNvSpPr/>
          <p:nvPr/>
        </p:nvSpPr>
        <p:spPr>
          <a:xfrm>
            <a:off x="457200" y="182880"/>
            <a:ext cx="56692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03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133856" y="118872"/>
            <a:ext cx="6766560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kern="0" spc="120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模块二｜信号接收模块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33856" y="530352"/>
            <a:ext cx="67665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“场信号 → 电流信号”的第一次转换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503920" y="473659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7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1115568"/>
            <a:ext cx="420624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21792" y="1274191"/>
            <a:ext cx="347472" cy="347472"/>
          </a:xfrm>
          <a:prstGeom prst="ellipse">
            <a:avLst/>
          </a:prstGeom>
          <a:solidFill>
            <a:srgbClr val="0E5A8A"/>
          </a:solidFill>
        </p:spPr>
      </p:sp>
      <p:sp>
        <p:nvSpPr>
          <p:cNvPr id="10" name="Text 8"/>
          <p:cNvSpPr/>
          <p:nvPr/>
        </p:nvSpPr>
        <p:spPr>
          <a:xfrm>
            <a:off x="621792" y="1274191"/>
            <a:ext cx="347472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感应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078992" y="1188720"/>
            <a:ext cx="33832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电磁感应拾取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1078992" y="1436370"/>
            <a:ext cx="338328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多匝密绕接收线圈，外部微弱交变信号形成变化磁场，按法拉第电磁感应定律产生感应电动势与感应电流。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457200" y="2029714"/>
            <a:ext cx="420624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21792" y="2179447"/>
            <a:ext cx="347472" cy="347472"/>
          </a:xfrm>
          <a:prstGeom prst="ellipse">
            <a:avLst/>
          </a:prstGeom>
          <a:solidFill>
            <a:srgbClr val="0E5A8A"/>
          </a:solidFill>
        </p:spPr>
      </p:sp>
      <p:sp>
        <p:nvSpPr>
          <p:cNvPr id="15" name="Text 13"/>
          <p:cNvSpPr/>
          <p:nvPr/>
        </p:nvSpPr>
        <p:spPr>
          <a:xfrm>
            <a:off x="621792" y="2188337"/>
            <a:ext cx="347472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偏置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078992" y="2102866"/>
            <a:ext cx="33832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稳定偏置磁场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078992" y="2350516"/>
            <a:ext cx="338328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线圈两侧布置磁极相对的钕铁硼强磁铁，形成方向稳定的磁场环境，保证感应输出稳定。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57200" y="2943860"/>
            <a:ext cx="420624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21792" y="3093593"/>
            <a:ext cx="347472" cy="347472"/>
          </a:xfrm>
          <a:prstGeom prst="ellipse">
            <a:avLst/>
          </a:prstGeom>
          <a:solidFill>
            <a:srgbClr val="38BDF8"/>
          </a:solidFill>
        </p:spPr>
      </p:sp>
      <p:sp>
        <p:nvSpPr>
          <p:cNvPr id="20" name="Text 18"/>
          <p:cNvSpPr/>
          <p:nvPr/>
        </p:nvSpPr>
        <p:spPr>
          <a:xfrm>
            <a:off x="621792" y="3102483"/>
            <a:ext cx="347472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一体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78992" y="3017012"/>
            <a:ext cx="33832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一体化线圈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1078992" y="3264662"/>
            <a:ext cx="338328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接收线圈与偏转线圈由同一根连续铜线绕制、直接相连，消除接触电阻与连接损耗，提高系统灵敏度。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57200" y="3912616"/>
            <a:ext cx="420624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21792" y="4062349"/>
            <a:ext cx="347472" cy="347472"/>
          </a:xfrm>
          <a:prstGeom prst="ellipse">
            <a:avLst/>
          </a:prstGeom>
          <a:solidFill>
            <a:srgbClr val="0E5A8A"/>
          </a:solidFill>
        </p:spPr>
      </p:sp>
      <p:sp>
        <p:nvSpPr>
          <p:cNvPr id="25" name="Text 23"/>
          <p:cNvSpPr/>
          <p:nvPr/>
        </p:nvSpPr>
        <p:spPr>
          <a:xfrm>
            <a:off x="621792" y="4071239"/>
            <a:ext cx="347472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移动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78992" y="3985768"/>
            <a:ext cx="33832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可移动结构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1078992" y="4233418"/>
            <a:ext cx="338328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接收部分位于悬吊结构上方，可调整空间位置，便于研究不同距离、位置下的微弱信号响应特性。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937760" y="1115568"/>
            <a:ext cx="3749040" cy="27432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5022215" y="1207135"/>
            <a:ext cx="3383280" cy="45656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信号接收</a:t>
            </a:r>
            <a:endParaRPr lang="en-US" sz="1150" b="1" dirty="0">
              <a:solidFill>
                <a:srgbClr val="0B2447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  <a:p>
            <a:pPr marL="0" indent="0">
              <a:buNone/>
            </a:pPr>
            <a:r>
              <a:rPr lang="en-US" sz="11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模块结构图</a:t>
            </a:r>
            <a:endParaRPr lang="en-US" sz="1150" dirty="0"/>
          </a:p>
        </p:txBody>
      </p:sp>
      <p:pic>
        <p:nvPicPr>
          <p:cNvPr id="30" name="Image 0" descr="images/doc_fig7_rx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5835650" y="1245870"/>
            <a:ext cx="2771140" cy="2468245"/>
          </a:xfrm>
          <a:prstGeom prst="rect">
            <a:avLst/>
          </a:prstGeom>
        </p:spPr>
      </p:pic>
      <p:sp>
        <p:nvSpPr>
          <p:cNvPr id="33" name="Shape 30"/>
          <p:cNvSpPr/>
          <p:nvPr/>
        </p:nvSpPr>
        <p:spPr>
          <a:xfrm>
            <a:off x="4937760" y="3968496"/>
            <a:ext cx="3749040" cy="694944"/>
          </a:xfrm>
          <a:prstGeom prst="roundRect">
            <a:avLst>
              <a:gd name="adj" fmla="val 10526"/>
            </a:avLst>
          </a:prstGeom>
          <a:solidFill>
            <a:srgbClr val="0B2447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34" name="Text 31"/>
          <p:cNvSpPr/>
          <p:nvPr/>
        </p:nvSpPr>
        <p:spPr>
          <a:xfrm>
            <a:off x="5120640" y="3968496"/>
            <a:ext cx="3383280" cy="6949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设计要点：接收模块不承担放大，专注完成“场→电流”转换，为后续机械响应提供稳定输入。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E5A8A"/>
          </a:solidFill>
        </p:spPr>
      </p:sp>
      <p:sp>
        <p:nvSpPr>
          <p:cNvPr id="3" name="Shape 1"/>
          <p:cNvSpPr/>
          <p:nvPr/>
        </p:nvSpPr>
        <p:spPr>
          <a:xfrm>
            <a:off x="457200" y="182880"/>
            <a:ext cx="566928" cy="310896"/>
          </a:xfrm>
          <a:prstGeom prst="roundRect">
            <a:avLst>
              <a:gd name="adj" fmla="val 17647"/>
            </a:avLst>
          </a:prstGeom>
          <a:solidFill>
            <a:srgbClr val="0E5A8A"/>
          </a:solidFill>
        </p:spPr>
      </p:sp>
      <p:sp>
        <p:nvSpPr>
          <p:cNvPr id="4" name="Text 2"/>
          <p:cNvSpPr/>
          <p:nvPr/>
        </p:nvSpPr>
        <p:spPr>
          <a:xfrm>
            <a:off x="457200" y="182880"/>
            <a:ext cx="56692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03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133856" y="118872"/>
            <a:ext cx="6766560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kern="0" spc="120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模块三｜偏转模块（核心）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33856" y="530352"/>
            <a:ext cx="67665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安培力矩 → 机械偏转 → 光杠杆光学放大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503920" y="473659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8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1115568"/>
            <a:ext cx="461772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0080" y="1207008"/>
            <a:ext cx="42519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安培力矩与平衡方程</a:t>
            </a:r>
            <a:endParaRPr lang="en-US" sz="1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8"/>
              <p:cNvSpPr/>
              <p:nvPr/>
            </p:nvSpPr>
            <p:spPr>
              <a:xfrm>
                <a:off x="640080" y="1517904"/>
                <a:ext cx="4251960" cy="29260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rm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00" b="1" dirty="0">
                          <a:solidFill>
                            <a:srgbClr val="0E5A8A"/>
                          </a:solidFill>
                          <a:latin typeface="DejaVu Math TeX Gyre" panose="02000503000000000000" charset="0"/>
                          <a:ea typeface="Georgia" panose="02040502050405090303" pitchFamily="34" charset="-122"/>
                          <a:cs typeface="DejaVu Math TeX Gyre" panose="02000503000000000000" charset="0"/>
                        </a:rPr>
                        <m:t>𝐌</m:t>
                      </m:r>
                      <m:r>
                        <a:rPr lang="en-US" sz="1300" b="1" dirty="0">
                          <a:solidFill>
                            <a:srgbClr val="0E5A8A"/>
                          </a:solidFill>
                          <a:latin typeface="DejaVu Math TeX Gyre" panose="02000503000000000000" charset="0"/>
                          <a:ea typeface="Georgia" panose="02040502050405090303" pitchFamily="34" charset="-122"/>
                          <a:cs typeface="DejaVu Math TeX Gyre" panose="02000503000000000000" charset="0"/>
                        </a:rPr>
                        <m:t>_</m:t>
                      </m:r>
                      <m:r>
                        <a:rPr lang="en-US" sz="1300" b="1" dirty="0">
                          <a:solidFill>
                            <a:srgbClr val="0E5A8A"/>
                          </a:solidFill>
                          <a:latin typeface="DejaVu Math TeX Gyre" panose="02000503000000000000" charset="0"/>
                          <a:ea typeface="Georgia" panose="02040502050405090303" pitchFamily="34" charset="-122"/>
                          <a:cs typeface="DejaVu Math TeX Gyre" panose="02000503000000000000" charset="0"/>
                        </a:rPr>
                        <m:t>𝐦𝐚𝐠</m:t>
                      </m:r>
                      <m:r>
                        <a:rPr lang="en-US" sz="1300" b="1" dirty="0">
                          <a:solidFill>
                            <a:srgbClr val="0E5A8A"/>
                          </a:solidFill>
                          <a:latin typeface="DejaVu Math TeX Gyre" panose="02000503000000000000" charset="0"/>
                          <a:ea typeface="Georgia" panose="02040502050405090303" pitchFamily="34" charset="-122"/>
                          <a:cs typeface="DejaVu Math TeX Gyre" panose="02000503000000000000" charset="0"/>
                        </a:rPr>
                        <m:t> = </m:t>
                      </m:r>
                      <m:r>
                        <a:rPr lang="en-US" sz="1300" b="1" dirty="0">
                          <a:solidFill>
                            <a:srgbClr val="0E5A8A"/>
                          </a:solidFill>
                          <a:latin typeface="DejaVu Math TeX Gyre" panose="02000503000000000000" charset="0"/>
                          <a:ea typeface="Georgia" panose="02040502050405090303" pitchFamily="34" charset="-122"/>
                          <a:cs typeface="DejaVu Math TeX Gyre" panose="02000503000000000000" charset="0"/>
                        </a:rPr>
                        <m:t>𝐍</m:t>
                      </m:r>
                      <m:r>
                        <a:rPr lang="en-US" sz="1300" b="1" dirty="0">
                          <a:solidFill>
                            <a:srgbClr val="0E5A8A"/>
                          </a:solidFill>
                          <a:latin typeface="DejaVu Math TeX Gyre" panose="02000503000000000000" charset="0"/>
                          <a:ea typeface="Georgia" panose="02040502050405090303" pitchFamily="34" charset="-122"/>
                          <a:cs typeface="DejaVu Math TeX Gyre" panose="02000503000000000000" charset="0"/>
                        </a:rPr>
                        <m:t>₂·</m:t>
                      </m:r>
                      <m:r>
                        <a:rPr lang="en-US" sz="1300" b="1" dirty="0">
                          <a:solidFill>
                            <a:srgbClr val="0E5A8A"/>
                          </a:solidFill>
                          <a:latin typeface="DejaVu Math TeX Gyre" panose="02000503000000000000" charset="0"/>
                          <a:ea typeface="Georgia" panose="02040502050405090303" pitchFamily="34" charset="-122"/>
                          <a:cs typeface="DejaVu Math TeX Gyre" panose="02000503000000000000" charset="0"/>
                        </a:rPr>
                        <m:t>𝐈</m:t>
                      </m:r>
                      <m:r>
                        <a:rPr lang="en-US" sz="1300" b="1" dirty="0">
                          <a:solidFill>
                            <a:srgbClr val="0E5A8A"/>
                          </a:solidFill>
                          <a:latin typeface="DejaVu Math TeX Gyre" panose="02000503000000000000" charset="0"/>
                          <a:ea typeface="Georgia" panose="02040502050405090303" pitchFamily="34" charset="-122"/>
                          <a:cs typeface="DejaVu Math TeX Gyre" panose="02000503000000000000" charset="0"/>
                        </a:rPr>
                        <m:t>·</m:t>
                      </m:r>
                      <m:r>
                        <a:rPr lang="en-US" sz="1300" b="1" dirty="0">
                          <a:solidFill>
                            <a:srgbClr val="0E5A8A"/>
                          </a:solidFill>
                          <a:latin typeface="DejaVu Math TeX Gyre" panose="02000503000000000000" charset="0"/>
                          <a:ea typeface="Georgia" panose="02040502050405090303" pitchFamily="34" charset="-122"/>
                          <a:cs typeface="DejaVu Math TeX Gyre" panose="02000503000000000000" charset="0"/>
                        </a:rPr>
                        <m:t>𝐀</m:t>
                      </m:r>
                      <m:r>
                        <a:rPr lang="en-US" sz="1300" b="1" dirty="0">
                          <a:solidFill>
                            <a:srgbClr val="0E5A8A"/>
                          </a:solidFill>
                          <a:latin typeface="DejaVu Math TeX Gyre" panose="02000503000000000000" charset="0"/>
                          <a:ea typeface="Georgia" panose="02040502050405090303" pitchFamily="34" charset="-122"/>
                          <a:cs typeface="DejaVu Math TeX Gyre" panose="02000503000000000000" charset="0"/>
                        </a:rPr>
                        <m:t>₂·</m:t>
                      </m:r>
                      <m:r>
                        <a:rPr lang="en-US" sz="1300" b="1" dirty="0">
                          <a:solidFill>
                            <a:srgbClr val="0E5A8A"/>
                          </a:solidFill>
                          <a:latin typeface="DejaVu Math TeX Gyre" panose="02000503000000000000" charset="0"/>
                          <a:ea typeface="Georgia" panose="02040502050405090303" pitchFamily="34" charset="-122"/>
                          <a:cs typeface="DejaVu Math TeX Gyre" panose="02000503000000000000" charset="0"/>
                        </a:rPr>
                        <m:t>𝐁</m:t>
                      </m:r>
                      <m:r>
                        <a:rPr lang="en-US" sz="1300" b="1" dirty="0">
                          <a:solidFill>
                            <a:srgbClr val="0E5A8A"/>
                          </a:solidFill>
                          <a:latin typeface="DejaVu Math TeX Gyre" panose="02000503000000000000" charset="0"/>
                          <a:ea typeface="Georgia" panose="02040502050405090303" pitchFamily="34" charset="-122"/>
                          <a:cs typeface="DejaVu Math TeX Gyre" panose="02000503000000000000" charset="0"/>
                        </a:rPr>
                        <m:t>·</m:t>
                      </m:r>
                      <m:r>
                        <a:rPr lang="en-US" sz="1300" b="1" dirty="0">
                          <a:solidFill>
                            <a:srgbClr val="0E5A8A"/>
                          </a:solidFill>
                          <a:latin typeface="DejaVu Math TeX Gyre" panose="02000503000000000000" charset="0"/>
                          <a:ea typeface="Georgia" panose="02040502050405090303" pitchFamily="34" charset="-122"/>
                          <a:cs typeface="DejaVu Math TeX Gyre" panose="02000503000000000000" charset="0"/>
                        </a:rPr>
                        <m:t>𝐜𝐨𝐬</m:t>
                      </m:r>
                      <m:r>
                        <a:rPr lang="en-US" sz="1300" b="1" dirty="0">
                          <a:solidFill>
                            <a:srgbClr val="0E5A8A"/>
                          </a:solidFill>
                          <a:latin typeface="DejaVu Math TeX Gyre" panose="02000503000000000000" charset="0"/>
                          <a:ea typeface="Georgia" panose="02040502050405090303" pitchFamily="34" charset="-122"/>
                          <a:cs typeface="DejaVu Math TeX Gyre" panose="02000503000000000000" charset="0"/>
                        </a:rPr>
                        <m:t>𝛉</m:t>
                      </m:r>
                      <m:r>
                        <a:rPr lang="en-US" sz="1300" b="1" dirty="0">
                          <a:solidFill>
                            <a:srgbClr val="0E5A8A"/>
                          </a:solidFill>
                          <a:latin typeface="DejaVu Math TeX Gyre" panose="02000503000000000000" charset="0"/>
                          <a:ea typeface="Georgia" panose="02040502050405090303" pitchFamily="34" charset="-122"/>
                          <a:cs typeface="DejaVu Math TeX Gyre" panose="02000503000000000000" charset="0"/>
                        </a:rPr>
                        <m:t> = </m:t>
                      </m:r>
                      <m:r>
                        <a:rPr lang="en-US" sz="1300" b="1" dirty="0">
                          <a:solidFill>
                            <a:srgbClr val="0E5A8A"/>
                          </a:solidFill>
                          <a:latin typeface="DejaVu Math TeX Gyre" panose="02000503000000000000" charset="0"/>
                          <a:ea typeface="Georgia" panose="02040502050405090303" pitchFamily="34" charset="-122"/>
                          <a:cs typeface="DejaVu Math TeX Gyre" panose="02000503000000000000" charset="0"/>
                        </a:rPr>
                        <m:t>𝐤</m:t>
                      </m:r>
                      <m:r>
                        <a:rPr lang="en-US" sz="1300" b="1" dirty="0">
                          <a:solidFill>
                            <a:srgbClr val="0E5A8A"/>
                          </a:solidFill>
                          <a:latin typeface="DejaVu Math TeX Gyre" panose="02000503000000000000" charset="0"/>
                          <a:ea typeface="Georgia" panose="02040502050405090303" pitchFamily="34" charset="-122"/>
                          <a:cs typeface="DejaVu Math TeX Gyre" panose="02000503000000000000" charset="0"/>
                        </a:rPr>
                        <m:t>·</m:t>
                      </m:r>
                      <m:r>
                        <a:rPr lang="en-US" sz="1300" b="1" dirty="0">
                          <a:solidFill>
                            <a:srgbClr val="0E5A8A"/>
                          </a:solidFill>
                          <a:latin typeface="DejaVu Math TeX Gyre" panose="02000503000000000000" charset="0"/>
                          <a:ea typeface="Georgia" panose="02040502050405090303" pitchFamily="34" charset="-122"/>
                          <a:cs typeface="DejaVu Math TeX Gyre" panose="02000503000000000000" charset="0"/>
                        </a:rPr>
                        <m:t>𝛉</m:t>
                      </m:r>
                    </m:oMath>
                  </m:oMathPara>
                </a14:m>
                <a:endParaRPr lang="en-US" sz="1300" dirty="0"/>
              </a:p>
            </p:txBody>
          </p:sp>
        </mc:Choice>
        <mc:Fallback>
          <p:sp>
            <p:nvSpPr>
              <p:cNvPr id="10" name="Text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" y="1517904"/>
                <a:ext cx="4251960" cy="292608"/>
              </a:xfrm>
              <a:prstGeom prst="rect">
                <a:avLst/>
              </a:prstGeom>
              <a:blipFill rotWithShape="1">
                <a:blip r:embed="rId1"/>
                <a:stretch>
                  <a:fillRect t="-87" b="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9"/>
          <p:cNvSpPr/>
          <p:nvPr/>
        </p:nvSpPr>
        <p:spPr>
          <a:xfrm>
            <a:off x="640080" y="1847088"/>
            <a:ext cx="425196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安培力矩与悬线恢复力矩平衡 → 稳定偏转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40080" y="2157984"/>
            <a:ext cx="425196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05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小角度条件下（θ ≤ 5°，非线性误差 &lt; 1%）：</a:t>
            </a:r>
            <a:endParaRPr lang="en-US" sz="1050" dirty="0">
              <a:solidFill>
                <a:srgbClr val="64748B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  <a:p>
            <a:pPr marL="0" indent="0" algn="ctr">
              <a:lnSpc>
                <a:spcPct val="108000"/>
              </a:lnSpc>
              <a:buNone/>
            </a:pPr>
            <a:r>
              <a:rPr lang="en-US" sz="105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θ ≈ N₂·I·A₂·B / k，电流与偏转角近似线性</a:t>
            </a:r>
            <a:endParaRPr lang="en-US" sz="1050" dirty="0">
              <a:solidFill>
                <a:srgbClr val="64748B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57200" y="2779776"/>
            <a:ext cx="4617720" cy="1737360"/>
          </a:xfrm>
          <a:prstGeom prst="roundRect">
            <a:avLst>
              <a:gd name="adj" fmla="val 4211"/>
            </a:avLst>
          </a:prstGeom>
          <a:solidFill>
            <a:srgbClr val="0B2447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8368" y="2889504"/>
            <a:ext cx="4215384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光杠杆放大与量化关系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3200400"/>
            <a:ext cx="4215384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反射定律：镜面转 θ → 反射光偏转 2θ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658368" y="3511296"/>
            <a:ext cx="4215384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8BDF8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光斑位移：x = 2D·θ（D 为镜面至 PSD 距离）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58368" y="3840480"/>
            <a:ext cx="4215384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小角度下 x 与 I 满足近似线性关系 → 电流 → 可观测光斑位移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58368" y="4169664"/>
            <a:ext cx="4215384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9FB8CC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为数据处理模块的检测与量化提供物理基础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5349240" y="1115568"/>
            <a:ext cx="3337560" cy="2432304"/>
          </a:xfrm>
          <a:prstGeom prst="roundRect">
            <a:avLst>
              <a:gd name="adj" fmla="val 3008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5513832" y="1207008"/>
            <a:ext cx="300837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光杠杆放大原理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5349240" y="3657600"/>
            <a:ext cx="3337560" cy="859536"/>
          </a:xfrm>
          <a:prstGeom prst="roundRect">
            <a:avLst>
              <a:gd name="adj" fmla="val 8511"/>
            </a:avLst>
          </a:prstGeom>
          <a:solidFill>
            <a:srgbClr val="38BDF8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5513832" y="3730752"/>
            <a:ext cx="3008376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核心价值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5513832" y="3986784"/>
            <a:ext cx="3008376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将难以直接观测的微小角位移放大为光斑位移，实现微弱电流的物理放大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5513832" y="4242816"/>
            <a:ext cx="3008376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光杠杆 + PSD 构成非接触式放大检测</a:t>
            </a:r>
            <a:endParaRPr lang="en-US" sz="800" dirty="0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rcRect l="6483" t="13335" r="27547"/>
          <a:stretch>
            <a:fillRect/>
          </a:stretch>
        </p:blipFill>
        <p:spPr>
          <a:xfrm>
            <a:off x="5513705" y="1731010"/>
            <a:ext cx="1597025" cy="167449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0745" y="2515235"/>
            <a:ext cx="1402715" cy="9779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9445" y="1222375"/>
            <a:ext cx="1485265" cy="116459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E5A8A"/>
          </a:solidFill>
        </p:spPr>
      </p:sp>
      <p:sp>
        <p:nvSpPr>
          <p:cNvPr id="3" name="Shape 1"/>
          <p:cNvSpPr/>
          <p:nvPr/>
        </p:nvSpPr>
        <p:spPr>
          <a:xfrm>
            <a:off x="457200" y="182880"/>
            <a:ext cx="566928" cy="310896"/>
          </a:xfrm>
          <a:prstGeom prst="roundRect">
            <a:avLst>
              <a:gd name="adj" fmla="val 17647"/>
            </a:avLst>
          </a:prstGeom>
          <a:solidFill>
            <a:srgbClr val="0E5A8A"/>
          </a:solidFill>
        </p:spPr>
      </p:sp>
      <p:sp>
        <p:nvSpPr>
          <p:cNvPr id="4" name="Text 2"/>
          <p:cNvSpPr/>
          <p:nvPr/>
        </p:nvSpPr>
        <p:spPr>
          <a:xfrm>
            <a:off x="457200" y="182880"/>
            <a:ext cx="56692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03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133856" y="118872"/>
            <a:ext cx="6766560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kern="0" spc="120" dirty="0">
                <a:solidFill>
                  <a:srgbClr val="0B2447"/>
                </a:solidFill>
                <a:latin typeface="Songti SC" panose="02010800040101010101" pitchFamily="34" charset="-122"/>
                <a:ea typeface="Songti SC" panose="02010800040101010101" pitchFamily="34" charset="-122"/>
                <a:cs typeface="Songti SC" panose="02010800040101010101" pitchFamily="34" charset="-120"/>
              </a:rPr>
              <a:t>模块四｜数据处理模块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33856" y="530352"/>
            <a:ext cx="676656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光斑位置 → 归一化算子 → 电流 / 电压 / 频率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503920" y="473659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9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1053465"/>
            <a:ext cx="4617720" cy="147955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0080" y="1207008"/>
            <a:ext cx="18288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数据链路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" y="1517904"/>
            <a:ext cx="960120" cy="749808"/>
          </a:xfrm>
          <a:prstGeom prst="roundRect">
            <a:avLst>
              <a:gd name="adj" fmla="val 12195"/>
            </a:avLst>
          </a:prstGeom>
          <a:solidFill>
            <a:srgbClr val="0E5A8A"/>
          </a:solidFill>
        </p:spPr>
      </p:sp>
      <p:sp>
        <p:nvSpPr>
          <p:cNvPr id="11" name="Text 9"/>
          <p:cNvSpPr/>
          <p:nvPr/>
        </p:nvSpPr>
        <p:spPr>
          <a:xfrm>
            <a:off x="640080" y="1572768"/>
            <a:ext cx="9601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PSD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40080" y="1847088"/>
            <a:ext cx="9601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双端输出</a:t>
            </a:r>
            <a:endParaRPr lang="en-US" sz="850" dirty="0">
              <a:solidFill>
                <a:srgbClr val="D7E9F5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600200" y="1892808"/>
            <a:ext cx="118872" cy="0"/>
          </a:xfrm>
          <a:prstGeom prst="line">
            <a:avLst/>
          </a:prstGeom>
          <a:noFill/>
          <a:ln w="1778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1719072" y="1517904"/>
            <a:ext cx="960120" cy="749808"/>
          </a:xfrm>
          <a:prstGeom prst="roundRect">
            <a:avLst>
              <a:gd name="adj" fmla="val 12195"/>
            </a:avLst>
          </a:prstGeom>
          <a:solidFill>
            <a:srgbClr val="0E5A8A"/>
          </a:solidFill>
        </p:spPr>
      </p:sp>
      <p:sp>
        <p:nvSpPr>
          <p:cNvPr id="15" name="Text 13"/>
          <p:cNvSpPr/>
          <p:nvPr/>
        </p:nvSpPr>
        <p:spPr>
          <a:xfrm>
            <a:off x="1719072" y="1572768"/>
            <a:ext cx="9601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AD8628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1719072" y="1847088"/>
            <a:ext cx="9601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跨阻放大</a:t>
            </a:r>
            <a:endParaRPr lang="en-US" sz="850" dirty="0">
              <a:solidFill>
                <a:srgbClr val="D7E9F5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2679192" y="1892808"/>
            <a:ext cx="118872" cy="0"/>
          </a:xfrm>
          <a:prstGeom prst="line">
            <a:avLst/>
          </a:prstGeom>
          <a:noFill/>
          <a:ln w="1778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2798064" y="1517904"/>
            <a:ext cx="960120" cy="749808"/>
          </a:xfrm>
          <a:prstGeom prst="roundRect">
            <a:avLst>
              <a:gd name="adj" fmla="val 12195"/>
            </a:avLst>
          </a:prstGeom>
          <a:solidFill>
            <a:srgbClr val="0E5A8A"/>
          </a:solidFill>
        </p:spPr>
      </p:sp>
      <p:sp>
        <p:nvSpPr>
          <p:cNvPr id="19" name="Text 17"/>
          <p:cNvSpPr/>
          <p:nvPr/>
        </p:nvSpPr>
        <p:spPr>
          <a:xfrm>
            <a:off x="2798064" y="1572768"/>
            <a:ext cx="9601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ADS1115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2798064" y="1847088"/>
            <a:ext cx="9601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D7E9F5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16 bit ADC</a:t>
            </a:r>
            <a:endParaRPr lang="en-US" sz="850" dirty="0">
              <a:solidFill>
                <a:srgbClr val="D7E9F5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3758184" y="1892808"/>
            <a:ext cx="118872" cy="0"/>
          </a:xfrm>
          <a:prstGeom prst="line">
            <a:avLst/>
          </a:prstGeom>
          <a:noFill/>
          <a:ln w="1778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3877056" y="1517904"/>
            <a:ext cx="960120" cy="749808"/>
          </a:xfrm>
          <a:prstGeom prst="roundRect">
            <a:avLst>
              <a:gd name="adj" fmla="val 12195"/>
            </a:avLst>
          </a:prstGeom>
          <a:solidFill>
            <a:srgbClr val="38BDF8"/>
          </a:solidFill>
        </p:spPr>
      </p:sp>
      <p:sp>
        <p:nvSpPr>
          <p:cNvPr id="23" name="Text 21"/>
          <p:cNvSpPr/>
          <p:nvPr/>
        </p:nvSpPr>
        <p:spPr>
          <a:xfrm>
            <a:off x="3877056" y="1572768"/>
            <a:ext cx="9601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Arduino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3877056" y="1847088"/>
            <a:ext cx="960120" cy="3657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归一化·滤波</a:t>
            </a:r>
            <a:endParaRPr lang="en-US" sz="850" dirty="0">
              <a:solidFill>
                <a:srgbClr val="0B2447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57200" y="2670175"/>
            <a:ext cx="4617720" cy="206629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40080" y="2761488"/>
            <a:ext cx="425196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核心算法：归一化位置算子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40080" y="3054096"/>
            <a:ext cx="425196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0E5A8A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P = (V₂−V₁) / (V₁+V₂)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640080" y="3419856"/>
            <a:ext cx="4251960" cy="4572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8000"/>
              </a:lnSpc>
              <a:buNone/>
            </a:pPr>
            <a:r>
              <a:rPr lang="en-US" sz="9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无量纲参数，利用两路信号差值与总和消除激光功率波动、环境光变化与增益差异的影响。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640080" y="3848481"/>
            <a:ext cx="425196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电流换算：</a:t>
            </a:r>
            <a:r>
              <a:rPr lang="en-US" sz="9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I = C·P + b（C 标定转换系数，b 零点修正）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640080" y="4123309"/>
            <a:ext cx="425196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频率检测：</a:t>
            </a:r>
            <a:r>
              <a:rPr lang="en-US" sz="9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峰值 / 过零检测 f = 1/T，多周期平均降低误差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640080" y="4415917"/>
            <a:ext cx="425196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数字降噪：</a:t>
            </a:r>
            <a:r>
              <a:rPr lang="en-US" sz="950" dirty="0">
                <a:solidFill>
                  <a:srgbClr val="1E293B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滑动平均滤波 + 环境光补偿，稳定输出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5238750" y="1053465"/>
            <a:ext cx="3448050" cy="3677285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22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5333238" y="1170940"/>
            <a:ext cx="3118104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数据转换模块</a:t>
            </a:r>
            <a:r>
              <a:rPr lang="zh-CN" altLang="en-US" sz="10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接线</a:t>
            </a:r>
            <a:r>
              <a:rPr lang="zh-CN" altLang="en-US" sz="1050" b="1" dirty="0">
                <a:solidFill>
                  <a:srgbClr val="0B2447"/>
                </a:solidFill>
                <a:latin typeface="PingFang SC" panose="020B0400000000000000" pitchFamily="34" charset="-122"/>
                <a:ea typeface="PingFang SC" panose="020B0400000000000000" pitchFamily="34" charset="-122"/>
                <a:cs typeface="PingFang SC" panose="020B0400000000000000" pitchFamily="34" charset="-120"/>
              </a:rPr>
              <a:t>示意图</a:t>
            </a:r>
            <a:endParaRPr lang="zh-CN" altLang="en-US" sz="1050" b="1" dirty="0">
              <a:solidFill>
                <a:srgbClr val="0B2447"/>
              </a:solidFill>
              <a:latin typeface="PingFang SC" panose="020B0400000000000000" pitchFamily="34" charset="-122"/>
              <a:ea typeface="PingFang SC" panose="020B0400000000000000" pitchFamily="34" charset="-122"/>
              <a:cs typeface="PingFang SC" panose="020B0400000000000000" pitchFamily="34" charset="-120"/>
            </a:endParaRPr>
          </a:p>
        </p:txBody>
      </p:sp>
      <p:pic>
        <p:nvPicPr>
          <p:cNvPr id="39" name="图片 7" descr="数据转换模块接线示意图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33365" y="1449070"/>
            <a:ext cx="3235325" cy="30981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4718</Words>
  <Application>WPS 演示</Application>
  <PresentationFormat>On-screen Show (16:9)</PresentationFormat>
  <Paragraphs>621</Paragraphs>
  <Slides>15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39" baseType="lpstr">
      <vt:lpstr>Arial</vt:lpstr>
      <vt:lpstr>宋体</vt:lpstr>
      <vt:lpstr>Wingdings</vt:lpstr>
      <vt:lpstr>PingFang SC</vt:lpstr>
      <vt:lpstr>PingFang SC</vt:lpstr>
      <vt:lpstr>Songti SC</vt:lpstr>
      <vt:lpstr>Songti SC</vt:lpstr>
      <vt:lpstr>Georgia</vt:lpstr>
      <vt:lpstr>Georgia</vt:lpstr>
      <vt:lpstr>Georgia</vt:lpstr>
      <vt:lpstr>DejaVu Math TeX Gyre</vt:lpstr>
      <vt:lpstr>Arial</vt:lpstr>
      <vt:lpstr>宋体</vt:lpstr>
      <vt:lpstr>汉仪书宋二KW</vt:lpstr>
      <vt:lpstr>Calibri</vt:lpstr>
      <vt:lpstr>Helvetica Neue</vt:lpstr>
      <vt:lpstr>微软雅黑</vt:lpstr>
      <vt:lpstr>汉仪旗黑</vt:lpstr>
      <vt:lpstr>宋体</vt:lpstr>
      <vt:lpstr>Arial Unicode MS</vt:lpstr>
      <vt:lpstr>等线</vt:lpstr>
      <vt:lpstr>汉仪中等线KW</vt:lpstr>
      <vt:lpstr>宋体-简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基于光杠杆放大的微弱电信号测量系统设计与实现</dc:title>
  <dc:creator>量迹无遗小队</dc:creator>
  <dc:subject>微弱电信号测量系统 演示文稿</dc:subject>
  <cp:lastModifiedBy>陈梓睿</cp:lastModifiedBy>
  <cp:revision>23</cp:revision>
  <dcterms:created xsi:type="dcterms:W3CDTF">2026-08-19T14:04:14Z</dcterms:created>
  <dcterms:modified xsi:type="dcterms:W3CDTF">2026-08-19T14:04:14Z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1DCD7C37B670623E68AF756A0ABE7E0C_42</vt:lpwstr>
  </property>
  <property fmtid="{D5CDD505-2E9C-101B-9397-08002B2CF9AE}" pid="3" name="KSOProductBuildVer">
    <vt:lpwstr>2052-12.1.21861.21861</vt:lpwstr>
  </property>
</Properties>
</file>